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2" r:id="rId2"/>
    <p:sldId id="288" r:id="rId3"/>
    <p:sldId id="284" r:id="rId4"/>
    <p:sldId id="290" r:id="rId5"/>
    <p:sldId id="294" r:id="rId6"/>
  </p:sldIdLst>
  <p:sldSz cx="10058400" cy="7772400"/>
  <p:notesSz cx="6858000" cy="9144000"/>
  <p:defaultTextStyle>
    <a:defPPr>
      <a:defRPr lang="en-US"/>
    </a:defPPr>
    <a:lvl1pPr marL="0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352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705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058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411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6764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116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469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4821" algn="l" defTabSz="50935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агрутдинов Марат Ринатович" initials="ЗМР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9420" autoAdjust="0"/>
  </p:normalViewPr>
  <p:slideViewPr>
    <p:cSldViewPr snapToObjects="1">
      <p:cViewPr varScale="1">
        <p:scale>
          <a:sx n="79" d="100"/>
          <a:sy n="79" d="100"/>
        </p:scale>
        <p:origin x="-1566" y="-90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6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4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8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35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7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0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67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1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48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2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2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1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352" indent="0">
              <a:buNone/>
              <a:defRPr sz="2200" b="1"/>
            </a:lvl2pPr>
            <a:lvl3pPr marL="1018705" indent="0">
              <a:buNone/>
              <a:defRPr sz="2000" b="1"/>
            </a:lvl3pPr>
            <a:lvl4pPr marL="1528058" indent="0">
              <a:buNone/>
              <a:defRPr sz="1800" b="1"/>
            </a:lvl4pPr>
            <a:lvl5pPr marL="2037411" indent="0">
              <a:buNone/>
              <a:defRPr sz="1800" b="1"/>
            </a:lvl5pPr>
            <a:lvl6pPr marL="2546764" indent="0">
              <a:buNone/>
              <a:defRPr sz="1800" b="1"/>
            </a:lvl6pPr>
            <a:lvl7pPr marL="3056116" indent="0">
              <a:buNone/>
              <a:defRPr sz="1800" b="1"/>
            </a:lvl7pPr>
            <a:lvl8pPr marL="3565469" indent="0">
              <a:buNone/>
              <a:defRPr sz="1800" b="1"/>
            </a:lvl8pPr>
            <a:lvl9pPr marL="4074821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1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352" indent="0">
              <a:buNone/>
              <a:defRPr sz="2200" b="1"/>
            </a:lvl2pPr>
            <a:lvl3pPr marL="1018705" indent="0">
              <a:buNone/>
              <a:defRPr sz="2000" b="1"/>
            </a:lvl3pPr>
            <a:lvl4pPr marL="1528058" indent="0">
              <a:buNone/>
              <a:defRPr sz="1800" b="1"/>
            </a:lvl4pPr>
            <a:lvl5pPr marL="2037411" indent="0">
              <a:buNone/>
              <a:defRPr sz="1800" b="1"/>
            </a:lvl5pPr>
            <a:lvl6pPr marL="2546764" indent="0">
              <a:buNone/>
              <a:defRPr sz="1800" b="1"/>
            </a:lvl6pPr>
            <a:lvl7pPr marL="3056116" indent="0">
              <a:buNone/>
              <a:defRPr sz="1800" b="1"/>
            </a:lvl7pPr>
            <a:lvl8pPr marL="3565469" indent="0">
              <a:buNone/>
              <a:defRPr sz="1800" b="1"/>
            </a:lvl8pPr>
            <a:lvl9pPr marL="4074821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2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2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352" indent="0">
              <a:buNone/>
              <a:defRPr sz="1300"/>
            </a:lvl2pPr>
            <a:lvl3pPr marL="1018705" indent="0">
              <a:buNone/>
              <a:defRPr sz="1100"/>
            </a:lvl3pPr>
            <a:lvl4pPr marL="1528058" indent="0">
              <a:buNone/>
              <a:defRPr sz="1000"/>
            </a:lvl4pPr>
            <a:lvl5pPr marL="2037411" indent="0">
              <a:buNone/>
              <a:defRPr sz="1000"/>
            </a:lvl5pPr>
            <a:lvl6pPr marL="2546764" indent="0">
              <a:buNone/>
              <a:defRPr sz="1000"/>
            </a:lvl6pPr>
            <a:lvl7pPr marL="3056116" indent="0">
              <a:buNone/>
              <a:defRPr sz="1000"/>
            </a:lvl7pPr>
            <a:lvl8pPr marL="3565469" indent="0">
              <a:buNone/>
              <a:defRPr sz="1000"/>
            </a:lvl8pPr>
            <a:lvl9pPr marL="4074821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352" indent="0">
              <a:buNone/>
              <a:defRPr sz="3100"/>
            </a:lvl2pPr>
            <a:lvl3pPr marL="1018705" indent="0">
              <a:buNone/>
              <a:defRPr sz="2700"/>
            </a:lvl3pPr>
            <a:lvl4pPr marL="1528058" indent="0">
              <a:buNone/>
              <a:defRPr sz="2200"/>
            </a:lvl4pPr>
            <a:lvl5pPr marL="2037411" indent="0">
              <a:buNone/>
              <a:defRPr sz="2200"/>
            </a:lvl5pPr>
            <a:lvl6pPr marL="2546764" indent="0">
              <a:buNone/>
              <a:defRPr sz="2200"/>
            </a:lvl6pPr>
            <a:lvl7pPr marL="3056116" indent="0">
              <a:buNone/>
              <a:defRPr sz="2200"/>
            </a:lvl7pPr>
            <a:lvl8pPr marL="3565469" indent="0">
              <a:buNone/>
              <a:defRPr sz="2200"/>
            </a:lvl8pPr>
            <a:lvl9pPr marL="4074821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352" indent="0">
              <a:buNone/>
              <a:defRPr sz="1300"/>
            </a:lvl2pPr>
            <a:lvl3pPr marL="1018705" indent="0">
              <a:buNone/>
              <a:defRPr sz="1100"/>
            </a:lvl3pPr>
            <a:lvl4pPr marL="1528058" indent="0">
              <a:buNone/>
              <a:defRPr sz="1000"/>
            </a:lvl4pPr>
            <a:lvl5pPr marL="2037411" indent="0">
              <a:buNone/>
              <a:defRPr sz="1000"/>
            </a:lvl5pPr>
            <a:lvl6pPr marL="2546764" indent="0">
              <a:buNone/>
              <a:defRPr sz="1000"/>
            </a:lvl6pPr>
            <a:lvl7pPr marL="3056116" indent="0">
              <a:buNone/>
              <a:defRPr sz="1000"/>
            </a:lvl7pPr>
            <a:lvl8pPr marL="3565469" indent="0">
              <a:buNone/>
              <a:defRPr sz="1000"/>
            </a:lvl8pPr>
            <a:lvl9pPr marL="4074821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70" tIns="50935" rIns="101870" bIns="50935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2"/>
            <a:ext cx="9052560" cy="5129425"/>
          </a:xfrm>
          <a:prstGeom prst="rect">
            <a:avLst/>
          </a:prstGeom>
        </p:spPr>
        <p:txBody>
          <a:bodyPr vert="horz" lIns="101870" tIns="50935" rIns="101870" bIns="5093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70" tIns="50935" rIns="101870" bIns="5093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72523-C9F1-2F41-A032-92EB780CA751}" type="datetimeFigureOut">
              <a:rPr lang="en-US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70" tIns="50935" rIns="101870" bIns="5093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70" tIns="50935" rIns="101870" bIns="5093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C6B8C-D67A-554E-9AE6-A8ECA08CF398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35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15" indent="-382015" algn="l" defTabSz="50935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698" indent="-318346" algn="l" defTabSz="50935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382" indent="-254676" algn="l" defTabSz="50935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734" indent="-254676" algn="l" defTabSz="50935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087" indent="-254676" algn="l" defTabSz="50935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440" indent="-254676" algn="l" defTabSz="50935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0793" indent="-254676" algn="l" defTabSz="50935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145" indent="-254676" algn="l" defTabSz="50935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9498" indent="-254676" algn="l" defTabSz="50935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352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705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058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411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764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116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469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4821" algn="l" defTabSz="5093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oskachestvo.gov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compose/?mailto=mailto:zagrutdinov@roskachestvo.gov.r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kachestvo.pro/" TargetMode="External"/><Relationship Id="rId4" Type="http://schemas.openxmlformats.org/officeDocument/2006/relationships/hyperlink" Target="http://roskachestvo.gov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www.katatogrow.com</a:t>
            </a:r>
            <a:endParaRPr lang="en-US" dirty="0"/>
          </a:p>
        </p:txBody>
      </p:sp>
      <p:pic>
        <p:nvPicPr>
          <p:cNvPr id="1026" name="Picture 2" descr="C:\Users\Andreyanova\Desktop\Сним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87581" cy="7769176"/>
          </a:xfrm>
          <a:prstGeom prst="rect">
            <a:avLst/>
          </a:prstGeom>
          <a:noFill/>
        </p:spPr>
      </p:pic>
      <p:pic>
        <p:nvPicPr>
          <p:cNvPr id="1027" name="Picture 3" descr="C:\Users\Andreyanova\Desktop\РосКачеств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3886" y="1"/>
            <a:ext cx="2243695" cy="6041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56354" y="2590800"/>
            <a:ext cx="7774872" cy="2825389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pPr algn="ctr"/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Автономная некоммерческая организация </a:t>
            </a:r>
            <a:endParaRPr lang="en-US" sz="27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«Российская система качества» (</a:t>
            </a:r>
            <a:r>
              <a:rPr lang="ru-RU" sz="27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Роскачество</a:t>
            </a: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КАРТОЧКИ С ВОПРОСАМИ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Упражнение 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Каtа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классе - 1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»: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тренируем научное мышление и адаптивность!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7441" y="7003809"/>
            <a:ext cx="2850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cs typeface="Times New Roman" pitchFamily="18" charset="0"/>
              </a:rPr>
              <a:t>сайт: </a:t>
            </a:r>
            <a:r>
              <a:rPr lang="ru-RU" dirty="0">
                <a:cs typeface="Times New Roman" pitchFamily="18" charset="0"/>
                <a:hlinkClick r:id="rId4"/>
              </a:rPr>
              <a:t>roskachestvo.gov.ru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2362200"/>
            <a:ext cx="94109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+mj-lt"/>
                <a:cs typeface="Helvetica"/>
              </a:rPr>
              <a:t>КАРТОЧКА С ВОПРОСАМИ ДЛЯ РАЗМЫШЛЕНИЯ </a:t>
            </a:r>
          </a:p>
        </p:txBody>
      </p:sp>
      <p:pic>
        <p:nvPicPr>
          <p:cNvPr id="11" name="Picture 10" descr="Card in Hand BW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" r="19000" b="15066"/>
          <a:stretch/>
        </p:blipFill>
        <p:spPr>
          <a:xfrm>
            <a:off x="381000" y="255718"/>
            <a:ext cx="2209800" cy="180168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47444" y="547562"/>
            <a:ext cx="1638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/>
              <a:t>Карточка для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/>
              <a:t>упражнения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81800" y="7162800"/>
            <a:ext cx="2954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Helvetica"/>
                <a:cs typeface="Helvetica"/>
              </a:rPr>
              <a:t>Страница </a:t>
            </a:r>
            <a:r>
              <a:rPr lang="en-US" sz="1400" dirty="0">
                <a:latin typeface="Helvetica"/>
                <a:cs typeface="Helvetica"/>
              </a:rPr>
              <a:t>1 </a:t>
            </a:r>
            <a:r>
              <a:rPr lang="ru-RU" sz="1400" dirty="0">
                <a:latin typeface="Helvetica"/>
                <a:cs typeface="Helvetica"/>
              </a:rPr>
              <a:t>из </a:t>
            </a:r>
            <a:r>
              <a:rPr lang="en-US" sz="1400" dirty="0">
                <a:latin typeface="Helvetica"/>
                <a:cs typeface="Helvetica"/>
              </a:rPr>
              <a:t>3</a:t>
            </a:r>
          </a:p>
          <a:p>
            <a:pPr algn="r"/>
            <a:r>
              <a:rPr lang="ru-RU" sz="1400" dirty="0">
                <a:latin typeface="Helvetica"/>
                <a:cs typeface="Helvetica"/>
              </a:rPr>
              <a:t>Не печатайте данную страницу</a:t>
            </a:r>
            <a:endParaRPr lang="en-US" sz="1400" dirty="0">
              <a:latin typeface="Helvetica"/>
              <a:cs typeface="Helvetic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2250" y="3200400"/>
            <a:ext cx="8382000" cy="3238500"/>
          </a:xfrm>
          <a:prstGeom prst="rect">
            <a:avLst/>
          </a:prstGeom>
          <a:solidFill>
            <a:srgbClr val="FFFF00"/>
          </a:solidFill>
          <a:ln w="476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52250" y="3445833"/>
            <a:ext cx="800100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sz="1800" b="1" dirty="0">
                <a:latin typeface="+mj-lt"/>
                <a:cs typeface="Helvetica"/>
              </a:rPr>
              <a:t>Это двусторонняя карточка.</a:t>
            </a:r>
          </a:p>
          <a:p>
            <a:pPr>
              <a:lnSpc>
                <a:spcPct val="90000"/>
              </a:lnSpc>
              <a:tabLst>
                <a:tab pos="228600" algn="l"/>
              </a:tabLst>
            </a:pPr>
            <a:endParaRPr lang="ru-RU" sz="1800" b="1" dirty="0">
              <a:latin typeface="+mj-lt"/>
              <a:cs typeface="Helvetica"/>
            </a:endParaRP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sz="1800" b="1" dirty="0">
                <a:latin typeface="+mj-lt"/>
                <a:cs typeface="Helvetica"/>
              </a:rPr>
              <a:t>Каждый участник получает по карточке.</a:t>
            </a:r>
          </a:p>
          <a:p>
            <a:pPr>
              <a:lnSpc>
                <a:spcPct val="90000"/>
              </a:lnSpc>
              <a:tabLst>
                <a:tab pos="228600" algn="l"/>
              </a:tabLst>
            </a:pPr>
            <a:endParaRPr lang="ru-RU" sz="1800" b="1" dirty="0">
              <a:latin typeface="+mj-lt"/>
              <a:cs typeface="Helvetica"/>
            </a:endParaRP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sz="1800" b="1" dirty="0">
                <a:latin typeface="+mj-lt"/>
                <a:cs typeface="Helvetica"/>
              </a:rPr>
              <a:t>Распечатайте следующие две страницы (лицевую сторону и оборот) на плотной бумаге (пачку карточек). Затем разрежьте карточки.</a:t>
            </a:r>
          </a:p>
          <a:p>
            <a:pPr>
              <a:lnSpc>
                <a:spcPct val="90000"/>
              </a:lnSpc>
              <a:tabLst>
                <a:tab pos="228600" algn="l"/>
              </a:tabLst>
            </a:pPr>
            <a:endParaRPr lang="ru-RU" sz="1800" b="1" dirty="0">
              <a:latin typeface="+mj-lt"/>
              <a:cs typeface="Helvetica"/>
            </a:endParaRP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  <a:tabLst>
                <a:tab pos="228600" algn="l"/>
              </a:tabLst>
            </a:pPr>
            <a:r>
              <a:rPr lang="ru-RU" sz="1800" b="1" dirty="0">
                <a:latin typeface="+mj-lt"/>
                <a:cs typeface="Helvetica"/>
              </a:rPr>
              <a:t>Преобразование данного файла в </a:t>
            </a:r>
            <a:r>
              <a:rPr lang="ru-RU" sz="1800" b="1" dirty="0" smtClean="0">
                <a:latin typeface="+mj-lt"/>
                <a:cs typeface="Helvetica"/>
              </a:rPr>
              <a:t>PDF </a:t>
            </a:r>
            <a:r>
              <a:rPr lang="ru-RU" sz="1800" b="1" dirty="0">
                <a:latin typeface="+mj-lt"/>
                <a:cs typeface="Helvetica"/>
              </a:rPr>
              <a:t>и печать в данном формате могут предотвратить ошибки форматирования. Данный файл </a:t>
            </a:r>
            <a:r>
              <a:rPr lang="ru-RU" sz="1800" b="1" dirty="0" smtClean="0">
                <a:latin typeface="+mj-lt"/>
                <a:cs typeface="Helvetica"/>
              </a:rPr>
              <a:t>PPTX </a:t>
            </a:r>
            <a:r>
              <a:rPr lang="ru-RU" sz="1800" b="1" dirty="0">
                <a:latin typeface="+mj-lt"/>
                <a:cs typeface="Helvetica"/>
              </a:rPr>
              <a:t>предоставляется для того, чтобы вы могли редактировать карточки по мере необходимости.</a:t>
            </a:r>
            <a:r>
              <a:rPr lang="en-US" sz="1800" b="1" dirty="0">
                <a:latin typeface="+mj-lt"/>
                <a:cs typeface="Helvetica"/>
              </a:rPr>
              <a:t>	</a:t>
            </a:r>
          </a:p>
          <a:p>
            <a:pPr>
              <a:lnSpc>
                <a:spcPct val="90000"/>
              </a:lnSpc>
              <a:tabLst>
                <a:tab pos="228600" algn="l"/>
              </a:tabLst>
            </a:pPr>
            <a:endParaRPr lang="en-US" sz="1200" b="1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02990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33770" y="228599"/>
            <a:ext cx="9560480" cy="7370065"/>
            <a:chOff x="233770" y="228599"/>
            <a:chExt cx="9560480" cy="7370065"/>
          </a:xfrm>
        </p:grpSpPr>
        <p:grpSp>
          <p:nvGrpSpPr>
            <p:cNvPr id="2" name="Group 1"/>
            <p:cNvGrpSpPr/>
            <p:nvPr/>
          </p:nvGrpSpPr>
          <p:grpSpPr>
            <a:xfrm>
              <a:off x="233770" y="228599"/>
              <a:ext cx="4762410" cy="3666744"/>
              <a:chOff x="233770" y="228599"/>
              <a:chExt cx="4762410" cy="3666744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1300" y="228599"/>
                <a:ext cx="4754880" cy="366674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ounded Rectangle 4"/>
              <p:cNvSpPr/>
              <p:nvPr/>
            </p:nvSpPr>
            <p:spPr>
              <a:xfrm>
                <a:off x="787400" y="444500"/>
                <a:ext cx="4000508" cy="3246120"/>
              </a:xfrm>
              <a:prstGeom prst="roundRect">
                <a:avLst>
                  <a:gd name="adj" fmla="val 48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6200000">
                <a:off x="-1188719" y="1803490"/>
                <a:ext cx="3352800" cy="507821"/>
              </a:xfrm>
              <a:prstGeom prst="rect">
                <a:avLst/>
              </a:prstGeom>
              <a:noFill/>
            </p:spPr>
            <p:txBody>
              <a:bodyPr wrap="square" lIns="91429" tIns="45715" rIns="91429" bIns="45715" rtlCol="0">
                <a:spAutoFit/>
              </a:bodyPr>
              <a:lstStyle/>
              <a:p>
                <a:pPr algn="ctr"/>
                <a:r>
                  <a:rPr lang="ru-RU" sz="2700" dirty="0">
                    <a:solidFill>
                      <a:schemeClr val="bg1"/>
                    </a:solidFill>
                    <a:latin typeface="Baskerville"/>
                    <a:cs typeface="Baskerville"/>
                  </a:rPr>
                  <a:t>РАЗМЫШЛЕНИЕ</a:t>
                </a:r>
                <a:endParaRPr lang="en-US" sz="2700" dirty="0">
                  <a:solidFill>
                    <a:schemeClr val="bg1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64066" y="3680336"/>
                <a:ext cx="199716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</a:rPr>
                  <a:t>Kata </a:t>
                </a:r>
                <a:r>
                  <a:rPr lang="ru-RU" sz="700" b="1" dirty="0">
                    <a:solidFill>
                      <a:schemeClr val="bg1"/>
                    </a:solidFill>
                  </a:rPr>
                  <a:t>в классе</a:t>
                </a:r>
                <a:r>
                  <a:rPr lang="en-US" sz="700" b="1" dirty="0">
                    <a:solidFill>
                      <a:schemeClr val="bg1"/>
                    </a:solidFill>
                  </a:rPr>
                  <a:t> / katatogrow.com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92490" y="500548"/>
                <a:ext cx="3995418" cy="600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ru-RU" sz="2200" b="1" dirty="0">
                    <a:solidFill>
                      <a:srgbClr val="003399"/>
                    </a:solidFill>
                    <a:latin typeface="Baskerville"/>
                    <a:cs typeface="Baskerville"/>
                  </a:rPr>
                  <a:t>Задайте данные вопросы после эксперимента</a:t>
                </a:r>
                <a:endParaRPr lang="en-US" sz="2200" b="1" dirty="0">
                  <a:solidFill>
                    <a:srgbClr val="003399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84508" y="1095122"/>
                <a:ext cx="3986032" cy="2685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en-US" sz="1500" b="1" dirty="0">
                    <a:latin typeface="+mj-lt"/>
                    <a:cs typeface="Baskerville"/>
                  </a:rPr>
                  <a:t>1)</a:t>
                </a:r>
                <a:r>
                  <a:rPr lang="en-US" sz="1600" b="1" dirty="0">
                    <a:latin typeface="+mj-lt"/>
                    <a:cs typeface="Baskerville"/>
                  </a:rPr>
                  <a:t>	</a:t>
                </a:r>
                <a:r>
                  <a:rPr lang="ru-RU" sz="1600" b="1" dirty="0">
                    <a:latin typeface="+mj-lt"/>
                    <a:cs typeface="Baskerville"/>
                  </a:rPr>
                  <a:t>Какое ваше состояние цели</a:t>
                </a:r>
                <a:r>
                  <a:rPr lang="en-US" sz="1600" b="1" dirty="0">
                    <a:latin typeface="+mj-lt"/>
                    <a:cs typeface="Baskerville"/>
                  </a:rPr>
                  <a:t>?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endParaRPr lang="en-US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en-US" sz="1600" b="1" dirty="0">
                    <a:latin typeface="+mj-lt"/>
                    <a:cs typeface="Baskerville"/>
                  </a:rPr>
                  <a:t>2)	</a:t>
                </a:r>
                <a:r>
                  <a:rPr lang="ru-RU" sz="1600" b="1" dirty="0">
                    <a:latin typeface="+mj-lt"/>
                    <a:cs typeface="Baskerville"/>
                  </a:rPr>
                  <a:t>Где вы находитесь сейчас</a:t>
                </a:r>
                <a:r>
                  <a:rPr lang="en-US" sz="1600" b="1" dirty="0">
                    <a:latin typeface="+mj-lt"/>
                    <a:cs typeface="Baskerville"/>
                  </a:rPr>
                  <a:t>?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endParaRPr lang="en-US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en-US" sz="1600" b="1" dirty="0">
                    <a:latin typeface="+mj-lt"/>
                    <a:cs typeface="Baskerville"/>
                  </a:rPr>
                  <a:t>   3) </a:t>
                </a:r>
                <a:r>
                  <a:rPr lang="ru-RU" sz="1600" b="1" dirty="0">
                    <a:latin typeface="+mj-lt"/>
                    <a:cs typeface="Baskerville"/>
                  </a:rPr>
                  <a:t>Что вы планировали попробовать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ru-RU" sz="1600" b="1" dirty="0">
                    <a:latin typeface="+mj-lt"/>
                    <a:cs typeface="Baskerville"/>
                  </a:rPr>
                  <a:t>        в своём прошлом шаге</a:t>
                </a:r>
                <a:r>
                  <a:rPr lang="en-US" sz="1600" b="1" dirty="0">
                    <a:latin typeface="+mj-lt"/>
                    <a:cs typeface="Baskerville"/>
                  </a:rPr>
                  <a:t>?</a:t>
                </a:r>
                <a:endParaRPr lang="ru-RU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ru-RU" sz="1600" b="1" dirty="0">
                    <a:latin typeface="+mj-lt"/>
                    <a:cs typeface="Baskerville"/>
                  </a:rPr>
                  <a:t>     </a:t>
                </a:r>
                <a:r>
                  <a:rPr lang="en-US" sz="1600" b="1" dirty="0">
                    <a:latin typeface="+mj-lt"/>
                    <a:cs typeface="Baskerville"/>
                  </a:rPr>
                  <a:t> </a:t>
                </a:r>
                <a:r>
                  <a:rPr lang="ru-RU" sz="1600" b="1" dirty="0">
                    <a:latin typeface="+mj-lt"/>
                    <a:cs typeface="Baskerville"/>
                  </a:rPr>
                  <a:t>  </a:t>
                </a:r>
                <a:r>
                  <a:rPr lang="en-US" sz="1600" b="1" i="1" dirty="0">
                    <a:latin typeface="+mj-lt"/>
                    <a:cs typeface="Baskerville"/>
                  </a:rPr>
                  <a:t>(</a:t>
                </a:r>
                <a:r>
                  <a:rPr lang="ru-RU" sz="1600" b="1" i="1" dirty="0">
                    <a:latin typeface="+mj-lt"/>
                    <a:cs typeface="Baskerville"/>
                  </a:rPr>
                  <a:t>прочитайте</a:t>
                </a:r>
                <a:r>
                  <a:rPr lang="en-US" sz="1600" b="1" i="1" dirty="0">
                    <a:latin typeface="+mj-lt"/>
                    <a:cs typeface="Baskerville"/>
                  </a:rPr>
                  <a:t>)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endParaRPr lang="en-US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en-US" sz="1600" b="1" dirty="0">
                    <a:latin typeface="+mj-lt"/>
                    <a:cs typeface="Baskerville"/>
                  </a:rPr>
                  <a:t>   4) </a:t>
                </a:r>
                <a:r>
                  <a:rPr lang="ru-RU" sz="1600" b="1" dirty="0">
                    <a:latin typeface="+mj-lt"/>
                    <a:cs typeface="Baskerville"/>
                  </a:rPr>
                  <a:t>Какой был результат</a:t>
                </a:r>
                <a:r>
                  <a:rPr lang="en-US" sz="1600" b="1" dirty="0">
                    <a:latin typeface="+mj-lt"/>
                    <a:cs typeface="Baskerville"/>
                  </a:rPr>
                  <a:t>? </a:t>
                </a:r>
                <a:r>
                  <a:rPr lang="en-US" sz="1600" b="1" i="1" dirty="0">
                    <a:latin typeface="+mj-lt"/>
                    <a:cs typeface="Baskerville"/>
                  </a:rPr>
                  <a:t>(</a:t>
                </a:r>
                <a:r>
                  <a:rPr lang="ru-RU" sz="1600" b="1" i="1" dirty="0">
                    <a:latin typeface="+mj-lt"/>
                    <a:cs typeface="Baskerville"/>
                  </a:rPr>
                  <a:t>измените</a:t>
                </a:r>
                <a:r>
                  <a:rPr lang="en-US" sz="1600" b="1" i="1" dirty="0">
                    <a:latin typeface="+mj-lt"/>
                    <a:cs typeface="Baskerville"/>
                  </a:rPr>
                  <a:t>)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endParaRPr lang="en-US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en-US" sz="1600" b="1" dirty="0">
                    <a:latin typeface="+mj-lt"/>
                    <a:cs typeface="Baskerville"/>
                  </a:rPr>
                  <a:t>   5) </a:t>
                </a:r>
                <a:r>
                  <a:rPr lang="ru-RU" sz="1600" b="1" dirty="0">
                    <a:latin typeface="+mj-lt"/>
                    <a:cs typeface="Baskerville"/>
                  </a:rPr>
                  <a:t>Чему вы научились</a:t>
                </a:r>
                <a:r>
                  <a:rPr lang="en-US" sz="1600" b="1" dirty="0">
                    <a:latin typeface="+mj-lt"/>
                    <a:cs typeface="Baskerville"/>
                  </a:rPr>
                  <a:t>?</a:t>
                </a:r>
                <a:endParaRPr lang="ru-RU" sz="1600" b="1" dirty="0">
                  <a:latin typeface="+mj-lt"/>
                  <a:cs typeface="Baskerville"/>
                </a:endParaRP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endParaRPr lang="en-US" sz="1600" b="1" dirty="0">
                  <a:latin typeface="+mj-lt"/>
                  <a:cs typeface="Baskerville"/>
                </a:endParaRPr>
              </a:p>
              <a:p>
                <a:pPr marL="342900" indent="-342900">
                  <a:lnSpc>
                    <a:spcPct val="75000"/>
                  </a:lnSpc>
                  <a:buAutoNum type="arabicParenR" startAt="6"/>
                  <a:tabLst>
                    <a:tab pos="292100" algn="l"/>
                  </a:tabLst>
                </a:pPr>
                <a:r>
                  <a:rPr lang="ru-RU" sz="1600" b="1" dirty="0">
                    <a:latin typeface="+mj-lt"/>
                    <a:cs typeface="Baskerville"/>
                  </a:rPr>
                  <a:t>Какой ваш следующий эксперимент</a:t>
                </a:r>
              </a:p>
              <a:p>
                <a:pPr>
                  <a:lnSpc>
                    <a:spcPct val="75000"/>
                  </a:lnSpc>
                  <a:tabLst>
                    <a:tab pos="292100" algn="l"/>
                  </a:tabLst>
                </a:pPr>
                <a:r>
                  <a:rPr lang="ru-RU" sz="1600" b="1" dirty="0">
                    <a:latin typeface="+mj-lt"/>
                    <a:cs typeface="Baskerville"/>
                  </a:rPr>
                  <a:t>      (</a:t>
                </a:r>
                <a:r>
                  <a:rPr lang="ru-RU" sz="1600" b="1" i="1" dirty="0">
                    <a:latin typeface="+mj-lt"/>
                    <a:cs typeface="Baskerville"/>
                  </a:rPr>
                  <a:t>прочитайте</a:t>
                </a:r>
                <a:r>
                  <a:rPr lang="ru-RU" sz="1600" b="1" dirty="0">
                    <a:latin typeface="+mj-lt"/>
                    <a:cs typeface="Baskerville"/>
                  </a:rPr>
                  <a:t>)? </a:t>
                </a:r>
                <a:endParaRPr lang="en-US" sz="1600" b="1" dirty="0">
                  <a:latin typeface="+mj-lt"/>
                  <a:cs typeface="Baskerville"/>
                </a:endParaRPr>
              </a:p>
            </p:txBody>
          </p:sp>
          <p:sp>
            <p:nvSpPr>
              <p:cNvPr id="57" name="Rektangel 32"/>
              <p:cNvSpPr/>
              <p:nvPr/>
            </p:nvSpPr>
            <p:spPr>
              <a:xfrm>
                <a:off x="979192" y="1761351"/>
                <a:ext cx="3665828" cy="1270164"/>
              </a:xfrm>
              <a:prstGeom prst="rect">
                <a:avLst/>
              </a:prstGeom>
              <a:noFill/>
              <a:ln w="158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latin typeface="+mj-lt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5013970" y="228599"/>
              <a:ext cx="4780280" cy="3666744"/>
              <a:chOff x="5013970" y="228599"/>
              <a:chExt cx="4780280" cy="3666744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5039370" y="228599"/>
                <a:ext cx="4754880" cy="3666744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5585470" y="444500"/>
                <a:ext cx="4000508" cy="3246120"/>
              </a:xfrm>
              <a:prstGeom prst="roundRect">
                <a:avLst>
                  <a:gd name="adj" fmla="val 48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16200000">
                <a:off x="3599181" y="1795790"/>
                <a:ext cx="3352800" cy="523221"/>
              </a:xfrm>
              <a:prstGeom prst="rect">
                <a:avLst/>
              </a:prstGeom>
              <a:noFill/>
            </p:spPr>
            <p:txBody>
              <a:bodyPr wrap="square" lIns="91429" tIns="45715" rIns="91429" bIns="45715" rtlCol="0">
                <a:spAutoFit/>
              </a:bodyPr>
              <a:lstStyle/>
              <a:p>
                <a:pPr algn="ctr"/>
                <a:r>
                  <a:rPr lang="ru-RU" sz="2800" dirty="0">
                    <a:solidFill>
                      <a:schemeClr val="bg1"/>
                    </a:solidFill>
                    <a:latin typeface="Baskerville"/>
                    <a:cs typeface="Baskerville"/>
                  </a:rPr>
                  <a:t>РАЗМЫШЛЕНИЕ</a:t>
                </a:r>
                <a:endParaRPr lang="en-US" sz="2800" dirty="0">
                  <a:solidFill>
                    <a:schemeClr val="bg1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174100" y="3687234"/>
                <a:ext cx="199716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</a:rPr>
                  <a:t>Kata </a:t>
                </a:r>
                <a:r>
                  <a:rPr lang="ru-RU" sz="700" b="1" dirty="0">
                    <a:solidFill>
                      <a:schemeClr val="bg1"/>
                    </a:solidFill>
                  </a:rPr>
                  <a:t>в классе </a:t>
                </a:r>
                <a:r>
                  <a:rPr lang="en-US" sz="700" b="1" dirty="0">
                    <a:solidFill>
                      <a:schemeClr val="bg1"/>
                    </a:solidFill>
                  </a:rPr>
                  <a:t>/ katatogrow.com</a:t>
                </a: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730992" y="2363179"/>
                <a:ext cx="1344168" cy="33855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5593452" y="494190"/>
                <a:ext cx="3995418" cy="854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ru-RU" sz="2200" b="1" dirty="0">
                    <a:solidFill>
                      <a:srgbClr val="003399"/>
                    </a:solidFill>
                    <a:latin typeface="Baskerville"/>
                    <a:cs typeface="Baskerville"/>
                  </a:rPr>
                  <a:t>Задайте данные вопросы после эксперимента</a:t>
                </a:r>
                <a:endParaRPr lang="en-US" sz="2200" b="1" dirty="0">
                  <a:solidFill>
                    <a:srgbClr val="003399"/>
                  </a:solidFill>
                  <a:latin typeface="Baskerville"/>
                  <a:cs typeface="Baskerville"/>
                </a:endParaRPr>
              </a:p>
              <a:p>
                <a:pPr algn="ctr">
                  <a:lnSpc>
                    <a:spcPct val="75000"/>
                  </a:lnSpc>
                </a:pPr>
                <a:endParaRPr lang="en-US" sz="2200" b="1" dirty="0">
                  <a:solidFill>
                    <a:srgbClr val="003399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46" name="Rektangel 32"/>
              <p:cNvSpPr/>
              <p:nvPr/>
            </p:nvSpPr>
            <p:spPr>
              <a:xfrm>
                <a:off x="5772862" y="1770019"/>
                <a:ext cx="3665828" cy="1270164"/>
              </a:xfrm>
              <a:prstGeom prst="rect">
                <a:avLst/>
              </a:prstGeom>
              <a:noFill/>
              <a:ln w="158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latin typeface="+mj-lt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33770" y="3931920"/>
              <a:ext cx="4767500" cy="3666744"/>
              <a:chOff x="233770" y="3931920"/>
              <a:chExt cx="4767500" cy="3666744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246390" y="3931920"/>
                <a:ext cx="4754880" cy="3666744"/>
              </a:xfrm>
              <a:prstGeom prst="rect">
                <a:avLst/>
              </a:prstGeom>
              <a:solidFill>
                <a:srgbClr val="1F497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792490" y="4147821"/>
                <a:ext cx="4000508" cy="3246120"/>
              </a:xfrm>
              <a:prstGeom prst="roundRect">
                <a:avLst>
                  <a:gd name="adj" fmla="val 48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rot="16200000">
                <a:off x="-1188719" y="5461091"/>
                <a:ext cx="3352800" cy="507821"/>
              </a:xfrm>
              <a:prstGeom prst="rect">
                <a:avLst/>
              </a:prstGeom>
              <a:noFill/>
            </p:spPr>
            <p:txBody>
              <a:bodyPr wrap="square" lIns="91429" tIns="45715" rIns="91429" bIns="45715" rtlCol="0">
                <a:spAutoFit/>
              </a:bodyPr>
              <a:lstStyle/>
              <a:p>
                <a:pPr algn="ctr"/>
                <a:r>
                  <a:rPr lang="ru-RU" sz="2700" dirty="0">
                    <a:solidFill>
                      <a:schemeClr val="bg1"/>
                    </a:solidFill>
                    <a:latin typeface="Baskerville"/>
                    <a:cs typeface="Baskerville"/>
                  </a:rPr>
                  <a:t>РАЗМЫШЛЕНИЕ</a:t>
                </a:r>
                <a:endParaRPr lang="en-US" sz="2700" dirty="0">
                  <a:solidFill>
                    <a:schemeClr val="bg1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59803" y="7382932"/>
                <a:ext cx="199716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</a:rPr>
                  <a:t>Kata </a:t>
                </a:r>
                <a:r>
                  <a:rPr lang="ru-RU" sz="700" b="1" dirty="0">
                    <a:solidFill>
                      <a:schemeClr val="bg1"/>
                    </a:solidFill>
                  </a:rPr>
                  <a:t>в классе </a:t>
                </a:r>
                <a:r>
                  <a:rPr lang="en-US" sz="700" b="1" dirty="0">
                    <a:solidFill>
                      <a:schemeClr val="bg1"/>
                    </a:solidFill>
                  </a:rPr>
                  <a:t>/ katatogrow.com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943100" y="6074562"/>
                <a:ext cx="1344168" cy="33855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84600" y="4205341"/>
                <a:ext cx="3995418" cy="614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ru-RU" sz="2200" b="1" dirty="0">
                    <a:solidFill>
                      <a:srgbClr val="003399"/>
                    </a:solidFill>
                    <a:latin typeface="Baskerville"/>
                    <a:cs typeface="Baskerville"/>
                  </a:rPr>
                  <a:t>Задайте данные вопросы после эксперимента</a:t>
                </a:r>
                <a:endParaRPr lang="en-US" sz="2200" b="1" dirty="0">
                  <a:solidFill>
                    <a:srgbClr val="003399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50" name="Rektangel 32"/>
              <p:cNvSpPr/>
              <p:nvPr/>
            </p:nvSpPr>
            <p:spPr>
              <a:xfrm>
                <a:off x="979192" y="5459696"/>
                <a:ext cx="3665828" cy="1270164"/>
              </a:xfrm>
              <a:prstGeom prst="rect">
                <a:avLst/>
              </a:prstGeom>
              <a:noFill/>
              <a:ln w="158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latin typeface="+mj-lt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013970" y="3925389"/>
              <a:ext cx="4775190" cy="3666744"/>
              <a:chOff x="5013970" y="3925389"/>
              <a:chExt cx="4775190" cy="3666744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5034280" y="3925389"/>
                <a:ext cx="4754880" cy="3666744"/>
              </a:xfrm>
              <a:prstGeom prst="rect">
                <a:avLst/>
              </a:prstGeom>
              <a:solidFill>
                <a:srgbClr val="1F497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5580380" y="4141290"/>
                <a:ext cx="4000508" cy="3246120"/>
              </a:xfrm>
              <a:prstGeom prst="roundRect">
                <a:avLst>
                  <a:gd name="adj" fmla="val 482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16200000">
                <a:off x="3599181" y="5453391"/>
                <a:ext cx="3352800" cy="523221"/>
              </a:xfrm>
              <a:prstGeom prst="rect">
                <a:avLst/>
              </a:prstGeom>
              <a:noFill/>
            </p:spPr>
            <p:txBody>
              <a:bodyPr wrap="square" lIns="91429" tIns="45715" rIns="91429" bIns="45715" rtlCol="0">
                <a:spAutoFit/>
              </a:bodyPr>
              <a:lstStyle/>
              <a:p>
                <a:pPr algn="ctr"/>
                <a:r>
                  <a:rPr lang="ru-RU" sz="2800" dirty="0">
                    <a:solidFill>
                      <a:schemeClr val="bg1"/>
                    </a:solidFill>
                    <a:latin typeface="Baskerville"/>
                    <a:cs typeface="Baskerville"/>
                  </a:rPr>
                  <a:t>РАЗМЫШЛЕНИЕ</a:t>
                </a:r>
                <a:endParaRPr lang="en-US" sz="2800" dirty="0">
                  <a:solidFill>
                    <a:schemeClr val="bg1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169837" y="7389830"/>
                <a:ext cx="199716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</a:rPr>
                  <a:t>Kata </a:t>
                </a:r>
                <a:r>
                  <a:rPr lang="ru-RU" sz="700" b="1" dirty="0">
                    <a:solidFill>
                      <a:schemeClr val="bg1"/>
                    </a:solidFill>
                  </a:rPr>
                  <a:t>в классе </a:t>
                </a:r>
                <a:r>
                  <a:rPr lang="en-US" sz="700" b="1" dirty="0">
                    <a:solidFill>
                      <a:schemeClr val="bg1"/>
                    </a:solidFill>
                  </a:rPr>
                  <a:t>/ katatogrow.com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6725910" y="6071579"/>
                <a:ext cx="1344168" cy="33855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585562" y="4198983"/>
                <a:ext cx="3995418" cy="614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ru-RU" sz="2200" b="1" dirty="0">
                    <a:solidFill>
                      <a:srgbClr val="003399"/>
                    </a:solidFill>
                    <a:latin typeface="Baskerville"/>
                    <a:cs typeface="Baskerville"/>
                  </a:rPr>
                  <a:t>Задайте данные вопросы после эксперимента</a:t>
                </a:r>
                <a:endParaRPr lang="en-US" sz="2200" b="1" dirty="0">
                  <a:solidFill>
                    <a:srgbClr val="003399"/>
                  </a:solidFill>
                  <a:latin typeface="Baskerville"/>
                  <a:cs typeface="Baskerville"/>
                </a:endParaRPr>
              </a:p>
            </p:txBody>
          </p:sp>
          <p:sp>
            <p:nvSpPr>
              <p:cNvPr id="54" name="Rektangel 32"/>
              <p:cNvSpPr/>
              <p:nvPr/>
            </p:nvSpPr>
            <p:spPr>
              <a:xfrm>
                <a:off x="5772862" y="5468364"/>
                <a:ext cx="3665828" cy="1270164"/>
              </a:xfrm>
              <a:prstGeom prst="rect">
                <a:avLst/>
              </a:prstGeom>
              <a:noFill/>
              <a:ln w="15875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 dirty="0">
                  <a:latin typeface="+mj-lt"/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5643136" y="1101418"/>
            <a:ext cx="3986032" cy="2685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500" b="1" dirty="0">
                <a:latin typeface="+mj-lt"/>
                <a:cs typeface="Baskerville"/>
              </a:rPr>
              <a:t>1)</a:t>
            </a:r>
            <a:r>
              <a:rPr lang="en-US" sz="1600" b="1" dirty="0">
                <a:latin typeface="+mj-lt"/>
                <a:cs typeface="Baskerville"/>
              </a:rPr>
              <a:t>	</a:t>
            </a:r>
            <a:r>
              <a:rPr lang="ru-RU" sz="1600" b="1" dirty="0">
                <a:latin typeface="+mj-lt"/>
                <a:cs typeface="Baskerville"/>
              </a:rPr>
              <a:t>Какое ваше состояние цели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2)	</a:t>
            </a:r>
            <a:r>
              <a:rPr lang="ru-RU" sz="1600" b="1" dirty="0">
                <a:latin typeface="+mj-lt"/>
                <a:cs typeface="Baskerville"/>
              </a:rPr>
              <a:t>Где вы находитесь сейчас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3) </a:t>
            </a:r>
            <a:r>
              <a:rPr lang="ru-RU" sz="1600" b="1" dirty="0">
                <a:latin typeface="+mj-lt"/>
                <a:cs typeface="Baskerville"/>
              </a:rPr>
              <a:t>Что вы планировали попробовать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  в своём прошлом шаге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</a:t>
            </a:r>
            <a:r>
              <a:rPr lang="en-US" sz="1600" b="1" dirty="0">
                <a:latin typeface="+mj-lt"/>
                <a:cs typeface="Baskerville"/>
              </a:rPr>
              <a:t> </a:t>
            </a:r>
            <a:r>
              <a:rPr lang="ru-RU" sz="1600" b="1" dirty="0">
                <a:latin typeface="+mj-lt"/>
                <a:cs typeface="Baskerville"/>
              </a:rPr>
              <a:t> 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4) </a:t>
            </a:r>
            <a:r>
              <a:rPr lang="ru-RU" sz="1600" b="1" dirty="0">
                <a:latin typeface="+mj-lt"/>
                <a:cs typeface="Baskerville"/>
              </a:rPr>
              <a:t>Какой был результат</a:t>
            </a:r>
            <a:r>
              <a:rPr lang="en-US" sz="1600" b="1" dirty="0">
                <a:latin typeface="+mj-lt"/>
                <a:cs typeface="Baskerville"/>
              </a:rPr>
              <a:t>?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измените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5) </a:t>
            </a:r>
            <a:r>
              <a:rPr lang="ru-RU" sz="1600" b="1" dirty="0">
                <a:latin typeface="+mj-lt"/>
                <a:cs typeface="Baskerville"/>
              </a:rPr>
              <a:t>Чему вы научились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 marL="342900" indent="-342900">
              <a:lnSpc>
                <a:spcPct val="75000"/>
              </a:lnSpc>
              <a:buAutoNum type="arabicParenR" startAt="6"/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Какой ваш следующий эксперимент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ru-RU" sz="1600" b="1" dirty="0">
                <a:latin typeface="+mj-lt"/>
                <a:cs typeface="Baskerville"/>
              </a:rPr>
              <a:t>)? </a:t>
            </a:r>
            <a:endParaRPr lang="en-US" sz="1600" b="1" dirty="0">
              <a:latin typeface="+mj-lt"/>
              <a:cs typeface="Baskerville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5790" y="4818905"/>
            <a:ext cx="3986032" cy="2685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500" b="1" dirty="0">
                <a:latin typeface="Baskerville"/>
                <a:cs typeface="Baskerville"/>
              </a:rPr>
              <a:t>1)	</a:t>
            </a:r>
            <a:r>
              <a:rPr lang="ru-RU" sz="1600" b="1" dirty="0">
                <a:latin typeface="+mj-lt"/>
                <a:cs typeface="Baskerville"/>
              </a:rPr>
              <a:t>Какое ваше состояние цели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2)	</a:t>
            </a:r>
            <a:r>
              <a:rPr lang="ru-RU" sz="1600" b="1" dirty="0">
                <a:latin typeface="+mj-lt"/>
                <a:cs typeface="Baskerville"/>
              </a:rPr>
              <a:t>Где вы находитесь сейчас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3) </a:t>
            </a:r>
            <a:r>
              <a:rPr lang="ru-RU" sz="1600" b="1" dirty="0">
                <a:latin typeface="+mj-lt"/>
                <a:cs typeface="Baskerville"/>
              </a:rPr>
              <a:t>Что вы планировали попробовать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  в своём прошлом шаге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</a:t>
            </a:r>
            <a:r>
              <a:rPr lang="en-US" sz="1600" b="1" dirty="0">
                <a:latin typeface="+mj-lt"/>
                <a:cs typeface="Baskerville"/>
              </a:rPr>
              <a:t> </a:t>
            </a:r>
            <a:r>
              <a:rPr lang="ru-RU" sz="1600" b="1" dirty="0">
                <a:latin typeface="+mj-lt"/>
                <a:cs typeface="Baskerville"/>
              </a:rPr>
              <a:t> 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4) </a:t>
            </a:r>
            <a:r>
              <a:rPr lang="ru-RU" sz="1600" b="1" dirty="0">
                <a:latin typeface="+mj-lt"/>
                <a:cs typeface="Baskerville"/>
              </a:rPr>
              <a:t>Какой был результат</a:t>
            </a:r>
            <a:r>
              <a:rPr lang="en-US" sz="1600" b="1" dirty="0">
                <a:latin typeface="+mj-lt"/>
                <a:cs typeface="Baskerville"/>
              </a:rPr>
              <a:t>?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измените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5) </a:t>
            </a:r>
            <a:r>
              <a:rPr lang="ru-RU" sz="1600" b="1" dirty="0">
                <a:latin typeface="+mj-lt"/>
                <a:cs typeface="Baskerville"/>
              </a:rPr>
              <a:t>Чему вы научились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 marL="342900" indent="-342900">
              <a:lnSpc>
                <a:spcPct val="75000"/>
              </a:lnSpc>
              <a:buAutoNum type="arabicParenR" startAt="6"/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Какой ваш следующий эксперимент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ru-RU" sz="1600" b="1" dirty="0">
                <a:latin typeface="+mj-lt"/>
                <a:cs typeface="Baskerville"/>
              </a:rPr>
              <a:t>)? </a:t>
            </a:r>
            <a:endParaRPr lang="en-US" sz="1600" b="1" dirty="0">
              <a:latin typeface="+mj-lt"/>
              <a:cs typeface="Baskerville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94948" y="4818198"/>
            <a:ext cx="39860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1)	</a:t>
            </a:r>
            <a:r>
              <a:rPr lang="ru-RU" sz="1600" b="1" dirty="0">
                <a:latin typeface="+mj-lt"/>
                <a:cs typeface="Baskerville"/>
              </a:rPr>
              <a:t>Какое ваше состояние цели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2)	</a:t>
            </a:r>
            <a:r>
              <a:rPr lang="ru-RU" sz="1600" b="1" dirty="0">
                <a:latin typeface="+mj-lt"/>
                <a:cs typeface="Baskerville"/>
              </a:rPr>
              <a:t>Где вы находитесь сейчас</a:t>
            </a:r>
            <a:r>
              <a:rPr lang="en-US" sz="1600" b="1" dirty="0">
                <a:latin typeface="+mj-lt"/>
                <a:cs typeface="Baskerville"/>
              </a:rPr>
              <a:t>?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3) </a:t>
            </a:r>
            <a:r>
              <a:rPr lang="ru-RU" sz="1600" b="1" dirty="0">
                <a:latin typeface="+mj-lt"/>
                <a:cs typeface="Baskerville"/>
              </a:rPr>
              <a:t>Что вы планировали попробовать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  в своём прошлом шаге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</a:t>
            </a:r>
            <a:r>
              <a:rPr lang="en-US" sz="1600" b="1" dirty="0">
                <a:latin typeface="+mj-lt"/>
                <a:cs typeface="Baskerville"/>
              </a:rPr>
              <a:t> </a:t>
            </a:r>
            <a:r>
              <a:rPr lang="ru-RU" sz="1600" b="1" dirty="0">
                <a:latin typeface="+mj-lt"/>
                <a:cs typeface="Baskerville"/>
              </a:rPr>
              <a:t> 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4) </a:t>
            </a:r>
            <a:r>
              <a:rPr lang="ru-RU" sz="1600" b="1" dirty="0">
                <a:latin typeface="+mj-lt"/>
                <a:cs typeface="Baskerville"/>
              </a:rPr>
              <a:t>Какой был результат</a:t>
            </a:r>
            <a:r>
              <a:rPr lang="en-US" sz="1600" b="1" dirty="0">
                <a:latin typeface="+mj-lt"/>
                <a:cs typeface="Baskerville"/>
              </a:rPr>
              <a:t>? </a:t>
            </a:r>
            <a:r>
              <a:rPr lang="en-US" sz="1600" b="1" i="1" dirty="0">
                <a:latin typeface="+mj-lt"/>
                <a:cs typeface="Baskerville"/>
              </a:rPr>
              <a:t>(</a:t>
            </a:r>
            <a:r>
              <a:rPr lang="ru-RU" sz="1600" b="1" i="1" dirty="0">
                <a:latin typeface="+mj-lt"/>
                <a:cs typeface="Baskerville"/>
              </a:rPr>
              <a:t>измените</a:t>
            </a:r>
            <a:r>
              <a:rPr lang="en-US" sz="1600" b="1" i="1" dirty="0">
                <a:latin typeface="+mj-lt"/>
                <a:cs typeface="Baskerville"/>
              </a:rPr>
              <a:t>)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en-US" sz="1600" b="1" dirty="0">
                <a:latin typeface="+mj-lt"/>
                <a:cs typeface="Baskerville"/>
              </a:rPr>
              <a:t>   5) </a:t>
            </a:r>
            <a:r>
              <a:rPr lang="ru-RU" sz="1600" b="1" dirty="0">
                <a:latin typeface="+mj-lt"/>
                <a:cs typeface="Baskerville"/>
              </a:rPr>
              <a:t>Чему вы научились</a:t>
            </a:r>
            <a:r>
              <a:rPr lang="en-US" sz="1600" b="1" dirty="0">
                <a:latin typeface="+mj-lt"/>
                <a:cs typeface="Baskerville"/>
              </a:rPr>
              <a:t>?</a:t>
            </a:r>
            <a:endParaRPr lang="ru-RU" sz="1600" b="1" dirty="0">
              <a:latin typeface="+mj-lt"/>
              <a:cs typeface="Baskerville"/>
            </a:endParaRPr>
          </a:p>
          <a:p>
            <a:pPr>
              <a:lnSpc>
                <a:spcPct val="75000"/>
              </a:lnSpc>
              <a:tabLst>
                <a:tab pos="292100" algn="l"/>
              </a:tabLst>
            </a:pPr>
            <a:endParaRPr lang="en-US" sz="1600" b="1" dirty="0">
              <a:latin typeface="+mj-lt"/>
              <a:cs typeface="Baskerville"/>
            </a:endParaRPr>
          </a:p>
          <a:p>
            <a:pPr marL="342900" indent="-342900">
              <a:lnSpc>
                <a:spcPct val="75000"/>
              </a:lnSpc>
              <a:buAutoNum type="arabicParenR" startAt="6"/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Какой ваш следующий эксперимент</a:t>
            </a:r>
          </a:p>
          <a:p>
            <a:pPr>
              <a:lnSpc>
                <a:spcPct val="75000"/>
              </a:lnSpc>
              <a:tabLst>
                <a:tab pos="292100" algn="l"/>
              </a:tabLst>
            </a:pPr>
            <a:r>
              <a:rPr lang="ru-RU" sz="1600" b="1" dirty="0">
                <a:latin typeface="+mj-lt"/>
                <a:cs typeface="Baskerville"/>
              </a:rPr>
              <a:t>      (</a:t>
            </a:r>
            <a:r>
              <a:rPr lang="ru-RU" sz="1600" b="1" i="1" dirty="0">
                <a:latin typeface="+mj-lt"/>
                <a:cs typeface="Baskerville"/>
              </a:rPr>
              <a:t>прочитайте</a:t>
            </a:r>
            <a:r>
              <a:rPr lang="ru-RU" sz="1600" b="1" dirty="0">
                <a:latin typeface="+mj-lt"/>
                <a:cs typeface="Baskerville"/>
              </a:rPr>
              <a:t>)? </a:t>
            </a:r>
            <a:endParaRPr lang="en-US" sz="1600" b="1" dirty="0">
              <a:latin typeface="+mj-lt"/>
              <a:cs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612868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41300" y="228600"/>
            <a:ext cx="9575476" cy="7340600"/>
            <a:chOff x="241300" y="228600"/>
            <a:chExt cx="9575476" cy="7340600"/>
          </a:xfrm>
        </p:grpSpPr>
        <p:grpSp>
          <p:nvGrpSpPr>
            <p:cNvPr id="5" name="Group 4"/>
            <p:cNvGrpSpPr/>
            <p:nvPr/>
          </p:nvGrpSpPr>
          <p:grpSpPr>
            <a:xfrm>
              <a:off x="241300" y="228600"/>
              <a:ext cx="4772670" cy="3657600"/>
              <a:chOff x="0" y="0"/>
              <a:chExt cx="5013970" cy="388620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0" y="0"/>
                <a:ext cx="5013970" cy="38862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Rounded Rectangle 3"/>
              <p:cNvSpPr/>
              <p:nvPr/>
            </p:nvSpPr>
            <p:spPr>
              <a:xfrm>
                <a:off x="221070" y="195580"/>
                <a:ext cx="4572000" cy="3474720"/>
              </a:xfrm>
              <a:prstGeom prst="roundRect">
                <a:avLst>
                  <a:gd name="adj" fmla="val 557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>
              <a:grpSpLocks noChangeAspect="1"/>
            </p:cNvGrpSpPr>
            <p:nvPr/>
          </p:nvGrpSpPr>
          <p:grpSpPr>
            <a:xfrm>
              <a:off x="996494" y="2095916"/>
              <a:ext cx="1956881" cy="740664"/>
              <a:chOff x="1830908" y="3274771"/>
              <a:chExt cx="4179499" cy="1581902"/>
            </a:xfrm>
          </p:grpSpPr>
          <p:sp>
            <p:nvSpPr>
              <p:cNvPr id="24" name="Freeform 23"/>
              <p:cNvSpPr/>
              <p:nvPr/>
            </p:nvSpPr>
            <p:spPr>
              <a:xfrm rot="19440597">
                <a:off x="1830908" y="4077864"/>
                <a:ext cx="4065080" cy="778809"/>
              </a:xfrm>
              <a:custGeom>
                <a:avLst/>
                <a:gdLst>
                  <a:gd name="connsiteX0" fmla="*/ 0 w 3968750"/>
                  <a:gd name="connsiteY0" fmla="*/ 342900 h 882650"/>
                  <a:gd name="connsiteX1" fmla="*/ 469900 w 3968750"/>
                  <a:gd name="connsiteY1" fmla="*/ 596900 h 882650"/>
                  <a:gd name="connsiteX2" fmla="*/ 1054100 w 3968750"/>
                  <a:gd name="connsiteY2" fmla="*/ 298450 h 882650"/>
                  <a:gd name="connsiteX3" fmla="*/ 1651000 w 3968750"/>
                  <a:gd name="connsiteY3" fmla="*/ 819150 h 882650"/>
                  <a:gd name="connsiteX4" fmla="*/ 2260600 w 3968750"/>
                  <a:gd name="connsiteY4" fmla="*/ 387350 h 882650"/>
                  <a:gd name="connsiteX5" fmla="*/ 1873250 w 3968750"/>
                  <a:gd name="connsiteY5" fmla="*/ 0 h 882650"/>
                  <a:gd name="connsiteX6" fmla="*/ 2914650 w 3968750"/>
                  <a:gd name="connsiteY6" fmla="*/ 196850 h 882650"/>
                  <a:gd name="connsiteX7" fmla="*/ 2965450 w 3968750"/>
                  <a:gd name="connsiteY7" fmla="*/ 882650 h 882650"/>
                  <a:gd name="connsiteX8" fmla="*/ 3511550 w 3968750"/>
                  <a:gd name="connsiteY8" fmla="*/ 495300 h 882650"/>
                  <a:gd name="connsiteX9" fmla="*/ 3968750 w 3968750"/>
                  <a:gd name="connsiteY9" fmla="*/ 419100 h 88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8750" h="882650">
                    <a:moveTo>
                      <a:pt x="0" y="342900"/>
                    </a:moveTo>
                    <a:lnTo>
                      <a:pt x="469900" y="596900"/>
                    </a:lnTo>
                    <a:lnTo>
                      <a:pt x="1054100" y="298450"/>
                    </a:lnTo>
                    <a:lnTo>
                      <a:pt x="1651000" y="819150"/>
                    </a:lnTo>
                    <a:lnTo>
                      <a:pt x="2260600" y="387350"/>
                    </a:lnTo>
                    <a:lnTo>
                      <a:pt x="1873250" y="0"/>
                    </a:lnTo>
                    <a:lnTo>
                      <a:pt x="2914650" y="196850"/>
                    </a:lnTo>
                    <a:lnTo>
                      <a:pt x="2965450" y="882650"/>
                    </a:lnTo>
                    <a:lnTo>
                      <a:pt x="3511550" y="495300"/>
                    </a:lnTo>
                    <a:lnTo>
                      <a:pt x="3968750" y="419100"/>
                    </a:lnTo>
                  </a:path>
                </a:pathLst>
              </a:custGeom>
              <a:ln w="317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lIns="82003" tIns="41000" rIns="82003" bIns="41000"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" name="Straight Connector 24"/>
              <p:cNvCxnSpPr/>
              <p:nvPr/>
            </p:nvCxnSpPr>
            <p:spPr>
              <a:xfrm>
                <a:off x="5464355" y="3274771"/>
                <a:ext cx="54605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561489" y="2779880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0328" y="2910083"/>
              <a:ext cx="886474" cy="560131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Осознайте текущее состояние</a:t>
              </a:r>
              <a:endParaRPr lang="en-US" sz="800" b="1" dirty="0">
                <a:latin typeface="Helvetica"/>
                <a:cs typeface="Helvetica"/>
              </a:endParaRPr>
            </a:p>
            <a:p>
              <a:pPr algn="ctr">
                <a:lnSpc>
                  <a:spcPct val="80000"/>
                </a:lnSpc>
              </a:pPr>
              <a:endParaRPr lang="en-US" sz="1100" b="1" dirty="0">
                <a:latin typeface="Helvetica"/>
                <a:cs typeface="Helvetica"/>
              </a:endParaRPr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3515177" y="1665210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2794116" y="1698313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99847" y="1829020"/>
              <a:ext cx="932386" cy="584753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Установите </a:t>
              </a:r>
            </a:p>
            <a:p>
              <a:pPr algn="ctr">
                <a:lnSpc>
                  <a:spcPct val="8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своё </a:t>
              </a:r>
            </a:p>
            <a:p>
              <a:pPr algn="ctr">
                <a:lnSpc>
                  <a:spcPct val="8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следующее</a:t>
              </a:r>
              <a:endParaRPr lang="en-US" sz="800" b="1" dirty="0">
                <a:latin typeface="Helvetica"/>
                <a:cs typeface="Helvetica"/>
              </a:endParaRPr>
            </a:p>
            <a:p>
              <a:pPr algn="ctr">
                <a:lnSpc>
                  <a:spcPct val="8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состояние цели</a:t>
              </a:r>
              <a:endParaRPr lang="en-US" sz="800" b="1" dirty="0">
                <a:latin typeface="Helvetica"/>
                <a:cs typeface="Helvetica"/>
              </a:endParaRPr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3975337" y="924560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1298" y="1145961"/>
              <a:ext cx="933328" cy="278772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Поймите</a:t>
              </a:r>
              <a:endParaRPr lang="en-US" sz="800" b="1" dirty="0">
                <a:latin typeface="Helvetica"/>
                <a:cs typeface="Helvetica"/>
              </a:endParaRPr>
            </a:p>
            <a:p>
              <a:pPr algn="ctr">
                <a:lnSpc>
                  <a:spcPct val="70000"/>
                </a:lnSpc>
              </a:pPr>
              <a:r>
                <a:rPr lang="ru-RU" sz="800" b="1" dirty="0">
                  <a:latin typeface="Helvetica"/>
                  <a:cs typeface="Helvetica"/>
                </a:rPr>
                <a:t>задачу</a:t>
              </a:r>
              <a:endParaRPr lang="en-US" sz="800" spc="-150" dirty="0">
                <a:latin typeface="Helvetica"/>
                <a:cs typeface="Helvetica"/>
              </a:endParaRPr>
            </a:p>
          </p:txBody>
        </p:sp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3749872" y="1490430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Picture 45" descr="Stick Figure Climbing Stairs.jpg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38" b="100000" l="0" r="100000">
                          <a14:foregroundMark x1="61465" y1="7591" x2="61465" y2="75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5886" y="2209800"/>
              <a:ext cx="343582" cy="7495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502366" y="500995"/>
              <a:ext cx="3526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b="1" dirty="0">
                  <a:latin typeface="Arial"/>
                  <a:cs typeface="Arial"/>
                </a:rPr>
                <a:t>Совершенствование </a:t>
              </a:r>
              <a:r>
                <a:rPr lang="en-US" b="1" dirty="0">
                  <a:latin typeface="Arial"/>
                  <a:cs typeface="Arial"/>
                </a:rPr>
                <a:t>Kata</a:t>
              </a:r>
              <a:endParaRPr lang="en-US" sz="2300" b="1" dirty="0">
                <a:latin typeface="Arial"/>
                <a:cs typeface="Arial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784600" y="609600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1.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57200" y="2463800"/>
              <a:ext cx="4360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2.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2565400" y="1397000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3.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585027" y="2692000"/>
              <a:ext cx="2146300" cy="516927"/>
              <a:chOff x="2463800" y="2758038"/>
              <a:chExt cx="2146300" cy="516927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2794000" y="2844100"/>
                <a:ext cx="1816100" cy="430865"/>
              </a:xfrm>
              <a:prstGeom prst="rect">
                <a:avLst/>
              </a:prstGeom>
              <a:noFill/>
            </p:spPr>
            <p:txBody>
              <a:bodyPr wrap="square" lIns="91418" tIns="45709" rIns="91418" bIns="45709" rtlCol="0">
                <a:spAutoFit/>
              </a:bodyPr>
              <a:lstStyle/>
              <a:p>
                <a:r>
                  <a:rPr lang="ru-RU" sz="1200" b="1" dirty="0">
                    <a:latin typeface="Helvetica"/>
                    <a:cs typeface="Helvetica"/>
                  </a:rPr>
                  <a:t>Экспериментируйте</a:t>
                </a:r>
                <a:r>
                  <a:rPr lang="ru-RU" sz="1400" b="1" dirty="0">
                    <a:latin typeface="Helvetica"/>
                    <a:cs typeface="Helvetica"/>
                  </a:rPr>
                  <a:t> </a:t>
                </a:r>
              </a:p>
              <a:p>
                <a:r>
                  <a:rPr lang="ru-RU" sz="800" b="1" dirty="0">
                    <a:latin typeface="Helvetica"/>
                    <a:cs typeface="Helvetica"/>
                  </a:rPr>
                  <a:t>в отношении состояния цели</a:t>
                </a:r>
                <a:endParaRPr lang="en-US" sz="800" b="1" dirty="0">
                  <a:latin typeface="Helvetica"/>
                  <a:cs typeface="Helvetica"/>
                </a:endParaRPr>
              </a:p>
            </p:txBody>
          </p:sp>
          <p:sp>
            <p:nvSpPr>
              <p:cNvPr id="158" name="TextBox 157"/>
              <p:cNvSpPr txBox="1"/>
              <p:nvPr/>
            </p:nvSpPr>
            <p:spPr>
              <a:xfrm>
                <a:off x="2463800" y="2758038"/>
                <a:ext cx="5559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b="1">
                    <a:latin typeface="Helvetica"/>
                    <a:cs typeface="Helvetica"/>
                  </a:rPr>
                  <a:t>4.</a:t>
                </a:r>
              </a:p>
            </p:txBody>
          </p:sp>
        </p:grpSp>
        <p:cxnSp>
          <p:nvCxnSpPr>
            <p:cNvPr id="30" name="Straight Arrow Connector 29"/>
            <p:cNvCxnSpPr/>
            <p:nvPr/>
          </p:nvCxnSpPr>
          <p:spPr>
            <a:xfrm flipH="1" flipV="1">
              <a:off x="2124906" y="2466558"/>
              <a:ext cx="610832" cy="42188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H="1" flipV="1">
              <a:off x="2031977" y="2725925"/>
              <a:ext cx="701386" cy="1569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158"/>
            <p:cNvCxnSpPr/>
            <p:nvPr/>
          </p:nvCxnSpPr>
          <p:spPr>
            <a:xfrm flipH="1" flipV="1">
              <a:off x="2513639" y="2452187"/>
              <a:ext cx="213686" cy="43071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3434775" y="1632535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  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671056" y="1459338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</a:t>
              </a: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5044106" y="233666"/>
              <a:ext cx="4772670" cy="3657600"/>
              <a:chOff x="0" y="0"/>
              <a:chExt cx="5013970" cy="3886200"/>
            </a:xfrm>
          </p:grpSpPr>
          <p:sp>
            <p:nvSpPr>
              <p:cNvPr id="187" name="Rectangle 186"/>
              <p:cNvSpPr/>
              <p:nvPr/>
            </p:nvSpPr>
            <p:spPr>
              <a:xfrm>
                <a:off x="0" y="0"/>
                <a:ext cx="5013970" cy="38862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Rounded Rectangle 187"/>
              <p:cNvSpPr/>
              <p:nvPr/>
            </p:nvSpPr>
            <p:spPr>
              <a:xfrm>
                <a:off x="226073" y="207972"/>
                <a:ext cx="4572000" cy="3474720"/>
              </a:xfrm>
              <a:prstGeom prst="roundRect">
                <a:avLst>
                  <a:gd name="adj" fmla="val 557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2" name="Group 161"/>
            <p:cNvGrpSpPr>
              <a:grpSpLocks noChangeAspect="1"/>
            </p:cNvGrpSpPr>
            <p:nvPr/>
          </p:nvGrpSpPr>
          <p:grpSpPr>
            <a:xfrm>
              <a:off x="5799300" y="2100982"/>
              <a:ext cx="1956881" cy="740664"/>
              <a:chOff x="1830908" y="3274771"/>
              <a:chExt cx="4179499" cy="1581902"/>
            </a:xfrm>
          </p:grpSpPr>
          <p:sp>
            <p:nvSpPr>
              <p:cNvPr id="185" name="Freeform 184"/>
              <p:cNvSpPr/>
              <p:nvPr/>
            </p:nvSpPr>
            <p:spPr>
              <a:xfrm rot="19440597">
                <a:off x="1830908" y="4077864"/>
                <a:ext cx="4065080" cy="778809"/>
              </a:xfrm>
              <a:custGeom>
                <a:avLst/>
                <a:gdLst>
                  <a:gd name="connsiteX0" fmla="*/ 0 w 3968750"/>
                  <a:gd name="connsiteY0" fmla="*/ 342900 h 882650"/>
                  <a:gd name="connsiteX1" fmla="*/ 469900 w 3968750"/>
                  <a:gd name="connsiteY1" fmla="*/ 596900 h 882650"/>
                  <a:gd name="connsiteX2" fmla="*/ 1054100 w 3968750"/>
                  <a:gd name="connsiteY2" fmla="*/ 298450 h 882650"/>
                  <a:gd name="connsiteX3" fmla="*/ 1651000 w 3968750"/>
                  <a:gd name="connsiteY3" fmla="*/ 819150 h 882650"/>
                  <a:gd name="connsiteX4" fmla="*/ 2260600 w 3968750"/>
                  <a:gd name="connsiteY4" fmla="*/ 387350 h 882650"/>
                  <a:gd name="connsiteX5" fmla="*/ 1873250 w 3968750"/>
                  <a:gd name="connsiteY5" fmla="*/ 0 h 882650"/>
                  <a:gd name="connsiteX6" fmla="*/ 2914650 w 3968750"/>
                  <a:gd name="connsiteY6" fmla="*/ 196850 h 882650"/>
                  <a:gd name="connsiteX7" fmla="*/ 2965450 w 3968750"/>
                  <a:gd name="connsiteY7" fmla="*/ 882650 h 882650"/>
                  <a:gd name="connsiteX8" fmla="*/ 3511550 w 3968750"/>
                  <a:gd name="connsiteY8" fmla="*/ 495300 h 882650"/>
                  <a:gd name="connsiteX9" fmla="*/ 3968750 w 3968750"/>
                  <a:gd name="connsiteY9" fmla="*/ 419100 h 88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8750" h="882650">
                    <a:moveTo>
                      <a:pt x="0" y="342900"/>
                    </a:moveTo>
                    <a:lnTo>
                      <a:pt x="469900" y="596900"/>
                    </a:lnTo>
                    <a:lnTo>
                      <a:pt x="1054100" y="298450"/>
                    </a:lnTo>
                    <a:lnTo>
                      <a:pt x="1651000" y="819150"/>
                    </a:lnTo>
                    <a:lnTo>
                      <a:pt x="2260600" y="387350"/>
                    </a:lnTo>
                    <a:lnTo>
                      <a:pt x="1873250" y="0"/>
                    </a:lnTo>
                    <a:lnTo>
                      <a:pt x="2914650" y="196850"/>
                    </a:lnTo>
                    <a:lnTo>
                      <a:pt x="2965450" y="882650"/>
                    </a:lnTo>
                    <a:lnTo>
                      <a:pt x="3511550" y="495300"/>
                    </a:lnTo>
                    <a:lnTo>
                      <a:pt x="3968750" y="419100"/>
                    </a:lnTo>
                  </a:path>
                </a:pathLst>
              </a:custGeom>
              <a:ln w="317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lIns="82003" tIns="41000" rIns="82003" bIns="41000"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6" name="Straight Connector 185"/>
              <p:cNvCxnSpPr/>
              <p:nvPr/>
            </p:nvCxnSpPr>
            <p:spPr>
              <a:xfrm>
                <a:off x="5464355" y="3274771"/>
                <a:ext cx="54605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3" name="Oval 162"/>
            <p:cNvSpPr>
              <a:spLocks noChangeAspect="1"/>
            </p:cNvSpPr>
            <p:nvPr/>
          </p:nvSpPr>
          <p:spPr>
            <a:xfrm>
              <a:off x="5364295" y="2784946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8317983" y="1670276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>
              <a:spLocks noChangeAspect="1"/>
            </p:cNvSpPr>
            <p:nvPr/>
          </p:nvSpPr>
          <p:spPr>
            <a:xfrm>
              <a:off x="7596922" y="1703379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68" name="Oval 167"/>
            <p:cNvSpPr>
              <a:spLocks noChangeAspect="1"/>
            </p:cNvSpPr>
            <p:nvPr/>
          </p:nvSpPr>
          <p:spPr>
            <a:xfrm>
              <a:off x="8778143" y="929626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70" name="Oval 169"/>
            <p:cNvSpPr>
              <a:spLocks noChangeAspect="1"/>
            </p:cNvSpPr>
            <p:nvPr/>
          </p:nvSpPr>
          <p:spPr>
            <a:xfrm>
              <a:off x="8552678" y="1495496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1" name="Picture 170" descr="Stick Figure Climbing Stairs.jpg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38" b="100000" l="0" r="100000">
                          <a14:foregroundMark x1="61465" y1="7591" x2="61465" y2="75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8692" y="2214866"/>
              <a:ext cx="343582" cy="7495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2" name="TextBox 171"/>
            <p:cNvSpPr txBox="1"/>
            <p:nvPr/>
          </p:nvSpPr>
          <p:spPr>
            <a:xfrm>
              <a:off x="5305172" y="506061"/>
              <a:ext cx="3526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b="1" dirty="0">
                  <a:latin typeface="Arial"/>
                  <a:cs typeface="Arial"/>
                </a:rPr>
                <a:t>Совершенствование </a:t>
              </a:r>
              <a:r>
                <a:rPr lang="en-US" b="1" dirty="0">
                  <a:latin typeface="Arial"/>
                  <a:cs typeface="Arial"/>
                </a:rPr>
                <a:t>Kata</a:t>
              </a: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305172" y="862878"/>
              <a:ext cx="37292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500" b="1" dirty="0">
                  <a:latin typeface="Arial"/>
                  <a:cs typeface="Arial"/>
                </a:rPr>
                <a:t>Четыре шага достижения цели</a:t>
              </a:r>
              <a:endParaRPr lang="en-US" sz="1500" b="1" dirty="0">
                <a:latin typeface="Arial"/>
                <a:cs typeface="Arial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8587406" y="614666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latin typeface="Helvetica"/>
                  <a:cs typeface="Helvetica"/>
                </a:rPr>
                <a:t>1.</a:t>
              </a: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5260006" y="2468866"/>
              <a:ext cx="4360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2.</a:t>
              </a: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7368206" y="1402066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3.</a:t>
              </a:r>
            </a:p>
          </p:txBody>
        </p:sp>
        <p:grpSp>
          <p:nvGrpSpPr>
            <p:cNvPr id="177" name="Group 176"/>
            <p:cNvGrpSpPr/>
            <p:nvPr/>
          </p:nvGrpSpPr>
          <p:grpSpPr>
            <a:xfrm>
              <a:off x="7387833" y="2697066"/>
              <a:ext cx="2146300" cy="518745"/>
              <a:chOff x="2463800" y="2758038"/>
              <a:chExt cx="2146300" cy="518745"/>
            </a:xfrm>
          </p:grpSpPr>
          <p:sp>
            <p:nvSpPr>
              <p:cNvPr id="183" name="TextBox 182"/>
              <p:cNvSpPr txBox="1"/>
              <p:nvPr/>
            </p:nvSpPr>
            <p:spPr>
              <a:xfrm>
                <a:off x="2794000" y="2845918"/>
                <a:ext cx="1816100" cy="430865"/>
              </a:xfrm>
              <a:prstGeom prst="rect">
                <a:avLst/>
              </a:prstGeom>
              <a:noFill/>
            </p:spPr>
            <p:txBody>
              <a:bodyPr wrap="square" lIns="91418" tIns="45709" rIns="91418" bIns="45709" rtlCol="0">
                <a:spAutoFit/>
              </a:bodyPr>
              <a:lstStyle/>
              <a:p>
                <a:r>
                  <a:rPr lang="ru-RU" sz="1200" b="1" dirty="0">
                    <a:latin typeface="Helvetica"/>
                    <a:cs typeface="Helvetica"/>
                  </a:rPr>
                  <a:t>Экспериментируйте</a:t>
                </a:r>
                <a:r>
                  <a:rPr lang="ru-RU" sz="1400" b="1" dirty="0">
                    <a:latin typeface="Helvetica"/>
                    <a:cs typeface="Helvetica"/>
                  </a:rPr>
                  <a:t> </a:t>
                </a:r>
              </a:p>
              <a:p>
                <a:r>
                  <a:rPr lang="ru-RU" sz="800" b="1" dirty="0">
                    <a:latin typeface="Helvetica"/>
                    <a:cs typeface="Helvetica"/>
                  </a:rPr>
                  <a:t>в отношении состояния цели</a:t>
                </a:r>
                <a:endParaRPr lang="en-US" sz="800" b="1" dirty="0">
                  <a:latin typeface="Helvetica"/>
                  <a:cs typeface="Helvetica"/>
                </a:endParaRPr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2463800" y="2758038"/>
                <a:ext cx="5559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b="1">
                    <a:latin typeface="Helvetica"/>
                    <a:cs typeface="Helvetica"/>
                  </a:rPr>
                  <a:t>4.</a:t>
                </a:r>
              </a:p>
            </p:txBody>
          </p:sp>
        </p:grpSp>
        <p:cxnSp>
          <p:nvCxnSpPr>
            <p:cNvPr id="178" name="Straight Arrow Connector 177"/>
            <p:cNvCxnSpPr/>
            <p:nvPr/>
          </p:nvCxnSpPr>
          <p:spPr>
            <a:xfrm flipH="1" flipV="1">
              <a:off x="6927712" y="2471624"/>
              <a:ext cx="610832" cy="42188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Arrow Connector 178"/>
            <p:cNvCxnSpPr/>
            <p:nvPr/>
          </p:nvCxnSpPr>
          <p:spPr>
            <a:xfrm flipH="1" flipV="1">
              <a:off x="6834783" y="2730991"/>
              <a:ext cx="701386" cy="1569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Arrow Connector 179"/>
            <p:cNvCxnSpPr/>
            <p:nvPr/>
          </p:nvCxnSpPr>
          <p:spPr>
            <a:xfrm flipH="1" flipV="1">
              <a:off x="7316445" y="2457253"/>
              <a:ext cx="213686" cy="43071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8237581" y="1637601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  </a:t>
              </a: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8473862" y="1464404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</a:t>
              </a:r>
            </a:p>
          </p:txBody>
        </p:sp>
        <p:grpSp>
          <p:nvGrpSpPr>
            <p:cNvPr id="190" name="Group 189"/>
            <p:cNvGrpSpPr/>
            <p:nvPr/>
          </p:nvGrpSpPr>
          <p:grpSpPr>
            <a:xfrm>
              <a:off x="241300" y="3906534"/>
              <a:ext cx="4772670" cy="3657600"/>
              <a:chOff x="0" y="0"/>
              <a:chExt cx="5013970" cy="3886200"/>
            </a:xfrm>
          </p:grpSpPr>
          <p:sp>
            <p:nvSpPr>
              <p:cNvPr id="216" name="Rectangle 215"/>
              <p:cNvSpPr/>
              <p:nvPr/>
            </p:nvSpPr>
            <p:spPr>
              <a:xfrm>
                <a:off x="0" y="0"/>
                <a:ext cx="5013970" cy="38862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Rounded Rectangle 216"/>
              <p:cNvSpPr/>
              <p:nvPr/>
            </p:nvSpPr>
            <p:spPr>
              <a:xfrm>
                <a:off x="221070" y="195580"/>
                <a:ext cx="4572000" cy="3474720"/>
              </a:xfrm>
              <a:prstGeom prst="roundRect">
                <a:avLst>
                  <a:gd name="adj" fmla="val 557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1" name="Group 190"/>
            <p:cNvGrpSpPr>
              <a:grpSpLocks noChangeAspect="1"/>
            </p:cNvGrpSpPr>
            <p:nvPr/>
          </p:nvGrpSpPr>
          <p:grpSpPr>
            <a:xfrm>
              <a:off x="996494" y="5773850"/>
              <a:ext cx="1956881" cy="740664"/>
              <a:chOff x="1830908" y="3274771"/>
              <a:chExt cx="4179499" cy="1581902"/>
            </a:xfrm>
          </p:grpSpPr>
          <p:sp>
            <p:nvSpPr>
              <p:cNvPr id="214" name="Freeform 213"/>
              <p:cNvSpPr/>
              <p:nvPr/>
            </p:nvSpPr>
            <p:spPr>
              <a:xfrm rot="19440597">
                <a:off x="1830908" y="4077864"/>
                <a:ext cx="4065080" cy="778809"/>
              </a:xfrm>
              <a:custGeom>
                <a:avLst/>
                <a:gdLst>
                  <a:gd name="connsiteX0" fmla="*/ 0 w 3968750"/>
                  <a:gd name="connsiteY0" fmla="*/ 342900 h 882650"/>
                  <a:gd name="connsiteX1" fmla="*/ 469900 w 3968750"/>
                  <a:gd name="connsiteY1" fmla="*/ 596900 h 882650"/>
                  <a:gd name="connsiteX2" fmla="*/ 1054100 w 3968750"/>
                  <a:gd name="connsiteY2" fmla="*/ 298450 h 882650"/>
                  <a:gd name="connsiteX3" fmla="*/ 1651000 w 3968750"/>
                  <a:gd name="connsiteY3" fmla="*/ 819150 h 882650"/>
                  <a:gd name="connsiteX4" fmla="*/ 2260600 w 3968750"/>
                  <a:gd name="connsiteY4" fmla="*/ 387350 h 882650"/>
                  <a:gd name="connsiteX5" fmla="*/ 1873250 w 3968750"/>
                  <a:gd name="connsiteY5" fmla="*/ 0 h 882650"/>
                  <a:gd name="connsiteX6" fmla="*/ 2914650 w 3968750"/>
                  <a:gd name="connsiteY6" fmla="*/ 196850 h 882650"/>
                  <a:gd name="connsiteX7" fmla="*/ 2965450 w 3968750"/>
                  <a:gd name="connsiteY7" fmla="*/ 882650 h 882650"/>
                  <a:gd name="connsiteX8" fmla="*/ 3511550 w 3968750"/>
                  <a:gd name="connsiteY8" fmla="*/ 495300 h 882650"/>
                  <a:gd name="connsiteX9" fmla="*/ 3968750 w 3968750"/>
                  <a:gd name="connsiteY9" fmla="*/ 419100 h 88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8750" h="882650">
                    <a:moveTo>
                      <a:pt x="0" y="342900"/>
                    </a:moveTo>
                    <a:lnTo>
                      <a:pt x="469900" y="596900"/>
                    </a:lnTo>
                    <a:lnTo>
                      <a:pt x="1054100" y="298450"/>
                    </a:lnTo>
                    <a:lnTo>
                      <a:pt x="1651000" y="819150"/>
                    </a:lnTo>
                    <a:lnTo>
                      <a:pt x="2260600" y="387350"/>
                    </a:lnTo>
                    <a:lnTo>
                      <a:pt x="1873250" y="0"/>
                    </a:lnTo>
                    <a:lnTo>
                      <a:pt x="2914650" y="196850"/>
                    </a:lnTo>
                    <a:lnTo>
                      <a:pt x="2965450" y="882650"/>
                    </a:lnTo>
                    <a:lnTo>
                      <a:pt x="3511550" y="495300"/>
                    </a:lnTo>
                    <a:lnTo>
                      <a:pt x="3968750" y="419100"/>
                    </a:lnTo>
                  </a:path>
                </a:pathLst>
              </a:custGeom>
              <a:ln w="317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lIns="82003" tIns="41000" rIns="82003" bIns="41000"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5" name="Straight Connector 214"/>
              <p:cNvCxnSpPr/>
              <p:nvPr/>
            </p:nvCxnSpPr>
            <p:spPr>
              <a:xfrm>
                <a:off x="5464355" y="3274771"/>
                <a:ext cx="54605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Oval 191"/>
            <p:cNvSpPr>
              <a:spLocks noChangeAspect="1"/>
            </p:cNvSpPr>
            <p:nvPr/>
          </p:nvSpPr>
          <p:spPr>
            <a:xfrm>
              <a:off x="561489" y="6457814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94" name="Oval 193"/>
            <p:cNvSpPr>
              <a:spLocks noChangeAspect="1"/>
            </p:cNvSpPr>
            <p:nvPr/>
          </p:nvSpPr>
          <p:spPr>
            <a:xfrm>
              <a:off x="3515177" y="5343144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>
              <a:spLocks noChangeAspect="1"/>
            </p:cNvSpPr>
            <p:nvPr/>
          </p:nvSpPr>
          <p:spPr>
            <a:xfrm>
              <a:off x="2794116" y="5376247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97" name="Oval 196"/>
            <p:cNvSpPr>
              <a:spLocks noChangeAspect="1"/>
            </p:cNvSpPr>
            <p:nvPr/>
          </p:nvSpPr>
          <p:spPr>
            <a:xfrm>
              <a:off x="3975337" y="4602494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199" name="Oval 198"/>
            <p:cNvSpPr>
              <a:spLocks noChangeAspect="1"/>
            </p:cNvSpPr>
            <p:nvPr/>
          </p:nvSpPr>
          <p:spPr>
            <a:xfrm>
              <a:off x="3749872" y="5168364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0" name="Picture 199" descr="Stick Figure Climbing Stairs.jpg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38" b="100000" l="0" r="100000">
                          <a14:foregroundMark x1="61465" y1="7591" x2="61465" y2="75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5886" y="5887734"/>
              <a:ext cx="343582" cy="7495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TextBox 200"/>
            <p:cNvSpPr txBox="1"/>
            <p:nvPr/>
          </p:nvSpPr>
          <p:spPr>
            <a:xfrm>
              <a:off x="502366" y="4178929"/>
              <a:ext cx="3526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b="1" dirty="0">
                  <a:latin typeface="Arial"/>
                  <a:cs typeface="Arial"/>
                </a:rPr>
                <a:t>Совершенствование </a:t>
              </a:r>
              <a:r>
                <a:rPr lang="en-US" b="1" dirty="0">
                  <a:latin typeface="Arial"/>
                  <a:cs typeface="Arial"/>
                </a:rPr>
                <a:t>Kata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514894" y="4490735"/>
              <a:ext cx="3514059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500" b="1" dirty="0">
                  <a:latin typeface="Arial"/>
                  <a:cs typeface="Arial"/>
                </a:rPr>
                <a:t>Четыре шага достижения цели</a:t>
              </a:r>
              <a:endParaRPr lang="en-US" sz="1500" b="1" dirty="0">
                <a:latin typeface="Arial"/>
                <a:cs typeface="Arial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3784600" y="4287534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1.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457200" y="6141734"/>
              <a:ext cx="4360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2.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2565400" y="5074934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3.</a:t>
              </a:r>
            </a:p>
          </p:txBody>
        </p:sp>
        <p:grpSp>
          <p:nvGrpSpPr>
            <p:cNvPr id="206" name="Group 205"/>
            <p:cNvGrpSpPr/>
            <p:nvPr/>
          </p:nvGrpSpPr>
          <p:grpSpPr>
            <a:xfrm>
              <a:off x="2585027" y="6369934"/>
              <a:ext cx="2146300" cy="516927"/>
              <a:chOff x="2463800" y="2758038"/>
              <a:chExt cx="2146300" cy="516927"/>
            </a:xfrm>
          </p:grpSpPr>
          <p:sp>
            <p:nvSpPr>
              <p:cNvPr id="212" name="TextBox 211"/>
              <p:cNvSpPr txBox="1"/>
              <p:nvPr/>
            </p:nvSpPr>
            <p:spPr>
              <a:xfrm>
                <a:off x="2794000" y="2844100"/>
                <a:ext cx="1816100" cy="430865"/>
              </a:xfrm>
              <a:prstGeom prst="rect">
                <a:avLst/>
              </a:prstGeom>
              <a:noFill/>
            </p:spPr>
            <p:txBody>
              <a:bodyPr wrap="square" lIns="91418" tIns="45709" rIns="91418" bIns="45709" rtlCol="0">
                <a:spAutoFit/>
              </a:bodyPr>
              <a:lstStyle/>
              <a:p>
                <a:r>
                  <a:rPr lang="ru-RU" sz="1200" b="1" dirty="0">
                    <a:latin typeface="Helvetica"/>
                    <a:cs typeface="Helvetica"/>
                  </a:rPr>
                  <a:t>Экспериментируйте</a:t>
                </a:r>
                <a:r>
                  <a:rPr lang="ru-RU" sz="1400" b="1" dirty="0">
                    <a:latin typeface="Helvetica"/>
                    <a:cs typeface="Helvetica"/>
                  </a:rPr>
                  <a:t> </a:t>
                </a:r>
              </a:p>
              <a:p>
                <a:r>
                  <a:rPr lang="ru-RU" sz="800" b="1" dirty="0">
                    <a:latin typeface="Helvetica"/>
                    <a:cs typeface="Helvetica"/>
                  </a:rPr>
                  <a:t>в отношении состояния цели</a:t>
                </a:r>
                <a:endParaRPr lang="en-US" sz="800" b="1" dirty="0">
                  <a:latin typeface="Helvetica"/>
                  <a:cs typeface="Helvetica"/>
                </a:endParaRP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2463800" y="2758038"/>
                <a:ext cx="5559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b="1">
                    <a:latin typeface="Helvetica"/>
                    <a:cs typeface="Helvetica"/>
                  </a:rPr>
                  <a:t>4.</a:t>
                </a:r>
              </a:p>
            </p:txBody>
          </p:sp>
        </p:grpSp>
        <p:cxnSp>
          <p:nvCxnSpPr>
            <p:cNvPr id="207" name="Straight Arrow Connector 206"/>
            <p:cNvCxnSpPr/>
            <p:nvPr/>
          </p:nvCxnSpPr>
          <p:spPr>
            <a:xfrm flipH="1" flipV="1">
              <a:off x="2124906" y="6144492"/>
              <a:ext cx="610832" cy="42188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Arrow Connector 207"/>
            <p:cNvCxnSpPr/>
            <p:nvPr/>
          </p:nvCxnSpPr>
          <p:spPr>
            <a:xfrm flipH="1" flipV="1">
              <a:off x="2031977" y="6403859"/>
              <a:ext cx="701386" cy="1569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Arrow Connector 208"/>
            <p:cNvCxnSpPr/>
            <p:nvPr/>
          </p:nvCxnSpPr>
          <p:spPr>
            <a:xfrm flipH="1" flipV="1">
              <a:off x="2513639" y="6130121"/>
              <a:ext cx="213686" cy="43071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3434775" y="5310469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  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3671056" y="5137272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</a:t>
              </a:r>
            </a:p>
          </p:txBody>
        </p:sp>
        <p:grpSp>
          <p:nvGrpSpPr>
            <p:cNvPr id="219" name="Group 218"/>
            <p:cNvGrpSpPr/>
            <p:nvPr/>
          </p:nvGrpSpPr>
          <p:grpSpPr>
            <a:xfrm>
              <a:off x="5044106" y="3911600"/>
              <a:ext cx="4772670" cy="3657600"/>
              <a:chOff x="0" y="0"/>
              <a:chExt cx="5013970" cy="3886200"/>
            </a:xfrm>
          </p:grpSpPr>
          <p:sp>
            <p:nvSpPr>
              <p:cNvPr id="245" name="Rectangle 244"/>
              <p:cNvSpPr/>
              <p:nvPr/>
            </p:nvSpPr>
            <p:spPr>
              <a:xfrm>
                <a:off x="0" y="0"/>
                <a:ext cx="5013970" cy="38862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Rounded Rectangle 245"/>
              <p:cNvSpPr/>
              <p:nvPr/>
            </p:nvSpPr>
            <p:spPr>
              <a:xfrm>
                <a:off x="221070" y="195580"/>
                <a:ext cx="4572000" cy="3474720"/>
              </a:xfrm>
              <a:prstGeom prst="roundRect">
                <a:avLst>
                  <a:gd name="adj" fmla="val 5575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0" name="Group 219"/>
            <p:cNvGrpSpPr>
              <a:grpSpLocks noChangeAspect="1"/>
            </p:cNvGrpSpPr>
            <p:nvPr/>
          </p:nvGrpSpPr>
          <p:grpSpPr>
            <a:xfrm>
              <a:off x="5799300" y="5778916"/>
              <a:ext cx="1956881" cy="740664"/>
              <a:chOff x="1830908" y="3274771"/>
              <a:chExt cx="4179499" cy="1581902"/>
            </a:xfrm>
          </p:grpSpPr>
          <p:sp>
            <p:nvSpPr>
              <p:cNvPr id="243" name="Freeform 242"/>
              <p:cNvSpPr/>
              <p:nvPr/>
            </p:nvSpPr>
            <p:spPr>
              <a:xfrm rot="19440597">
                <a:off x="1830908" y="4077864"/>
                <a:ext cx="4065080" cy="778809"/>
              </a:xfrm>
              <a:custGeom>
                <a:avLst/>
                <a:gdLst>
                  <a:gd name="connsiteX0" fmla="*/ 0 w 3968750"/>
                  <a:gd name="connsiteY0" fmla="*/ 342900 h 882650"/>
                  <a:gd name="connsiteX1" fmla="*/ 469900 w 3968750"/>
                  <a:gd name="connsiteY1" fmla="*/ 596900 h 882650"/>
                  <a:gd name="connsiteX2" fmla="*/ 1054100 w 3968750"/>
                  <a:gd name="connsiteY2" fmla="*/ 298450 h 882650"/>
                  <a:gd name="connsiteX3" fmla="*/ 1651000 w 3968750"/>
                  <a:gd name="connsiteY3" fmla="*/ 819150 h 882650"/>
                  <a:gd name="connsiteX4" fmla="*/ 2260600 w 3968750"/>
                  <a:gd name="connsiteY4" fmla="*/ 387350 h 882650"/>
                  <a:gd name="connsiteX5" fmla="*/ 1873250 w 3968750"/>
                  <a:gd name="connsiteY5" fmla="*/ 0 h 882650"/>
                  <a:gd name="connsiteX6" fmla="*/ 2914650 w 3968750"/>
                  <a:gd name="connsiteY6" fmla="*/ 196850 h 882650"/>
                  <a:gd name="connsiteX7" fmla="*/ 2965450 w 3968750"/>
                  <a:gd name="connsiteY7" fmla="*/ 882650 h 882650"/>
                  <a:gd name="connsiteX8" fmla="*/ 3511550 w 3968750"/>
                  <a:gd name="connsiteY8" fmla="*/ 495300 h 882650"/>
                  <a:gd name="connsiteX9" fmla="*/ 3968750 w 3968750"/>
                  <a:gd name="connsiteY9" fmla="*/ 419100 h 88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8750" h="882650">
                    <a:moveTo>
                      <a:pt x="0" y="342900"/>
                    </a:moveTo>
                    <a:lnTo>
                      <a:pt x="469900" y="596900"/>
                    </a:lnTo>
                    <a:lnTo>
                      <a:pt x="1054100" y="298450"/>
                    </a:lnTo>
                    <a:lnTo>
                      <a:pt x="1651000" y="819150"/>
                    </a:lnTo>
                    <a:lnTo>
                      <a:pt x="2260600" y="387350"/>
                    </a:lnTo>
                    <a:lnTo>
                      <a:pt x="1873250" y="0"/>
                    </a:lnTo>
                    <a:lnTo>
                      <a:pt x="2914650" y="196850"/>
                    </a:lnTo>
                    <a:lnTo>
                      <a:pt x="2965450" y="882650"/>
                    </a:lnTo>
                    <a:lnTo>
                      <a:pt x="3511550" y="495300"/>
                    </a:lnTo>
                    <a:lnTo>
                      <a:pt x="3968750" y="419100"/>
                    </a:lnTo>
                  </a:path>
                </a:pathLst>
              </a:custGeom>
              <a:ln w="31750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lIns="82003" tIns="41000" rIns="82003" bIns="41000"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4" name="Straight Connector 243"/>
              <p:cNvCxnSpPr/>
              <p:nvPr/>
            </p:nvCxnSpPr>
            <p:spPr>
              <a:xfrm>
                <a:off x="5464355" y="3274771"/>
                <a:ext cx="54605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1" name="Oval 220"/>
            <p:cNvSpPr>
              <a:spLocks noChangeAspect="1"/>
            </p:cNvSpPr>
            <p:nvPr/>
          </p:nvSpPr>
          <p:spPr>
            <a:xfrm>
              <a:off x="5364295" y="6462880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223" name="Oval 222"/>
            <p:cNvSpPr>
              <a:spLocks noChangeAspect="1"/>
            </p:cNvSpPr>
            <p:nvPr/>
          </p:nvSpPr>
          <p:spPr>
            <a:xfrm>
              <a:off x="8317983" y="5348210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/>
            <p:cNvSpPr>
              <a:spLocks noChangeAspect="1"/>
            </p:cNvSpPr>
            <p:nvPr/>
          </p:nvSpPr>
          <p:spPr>
            <a:xfrm>
              <a:off x="7596922" y="5381313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226" name="Oval 225"/>
            <p:cNvSpPr>
              <a:spLocks noChangeAspect="1"/>
            </p:cNvSpPr>
            <p:nvPr/>
          </p:nvSpPr>
          <p:spPr>
            <a:xfrm>
              <a:off x="8778143" y="4607560"/>
              <a:ext cx="722376" cy="722376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18" tIns="45709" rIns="91418" bIns="45709" rtlCol="0" anchor="ctr"/>
            <a:lstStyle/>
            <a:p>
              <a:pPr algn="ctr"/>
              <a:endParaRPr lang="en-US" sz="1800"/>
            </a:p>
          </p:txBody>
        </p:sp>
        <p:sp>
          <p:nvSpPr>
            <p:cNvPr id="228" name="Oval 227"/>
            <p:cNvSpPr>
              <a:spLocks noChangeAspect="1"/>
            </p:cNvSpPr>
            <p:nvPr/>
          </p:nvSpPr>
          <p:spPr>
            <a:xfrm>
              <a:off x="8552678" y="5173430"/>
              <a:ext cx="217715" cy="21945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9" name="Picture 228" descr="Stick Figure Climbing Stairs.jpg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38" b="100000" l="0" r="100000">
                          <a14:foregroundMark x1="61465" y1="7591" x2="61465" y2="75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8692" y="5892800"/>
              <a:ext cx="343582" cy="7495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0" name="TextBox 229"/>
            <p:cNvSpPr txBox="1"/>
            <p:nvPr/>
          </p:nvSpPr>
          <p:spPr>
            <a:xfrm>
              <a:off x="5305172" y="4183995"/>
              <a:ext cx="3526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b="1" dirty="0">
                  <a:latin typeface="Arial"/>
                  <a:cs typeface="Arial"/>
                </a:rPr>
                <a:t>Совершенствование </a:t>
              </a:r>
              <a:r>
                <a:rPr lang="en-US" b="1" dirty="0">
                  <a:latin typeface="Arial"/>
                  <a:cs typeface="Arial"/>
                </a:rPr>
                <a:t>Kata</a:t>
              </a: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5317700" y="4495801"/>
              <a:ext cx="3514059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500" b="1">
                  <a:latin typeface="Arial"/>
                  <a:cs typeface="Arial"/>
                </a:rPr>
                <a:t>Четыре шага достижения </a:t>
              </a:r>
              <a:r>
                <a:rPr lang="ru-RU" sz="1500" b="1" dirty="0">
                  <a:latin typeface="Arial"/>
                  <a:cs typeface="Arial"/>
                </a:rPr>
                <a:t>цели</a:t>
              </a:r>
              <a:endParaRPr lang="en-US" sz="1500" b="1" dirty="0">
                <a:latin typeface="Arial"/>
                <a:cs typeface="Arial"/>
              </a:endParaRPr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8587406" y="4292600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1.</a:t>
              </a:r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5260006" y="6146800"/>
              <a:ext cx="4360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2.</a:t>
              </a:r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7368206" y="5080000"/>
              <a:ext cx="5559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>
                  <a:latin typeface="Helvetica"/>
                  <a:cs typeface="Helvetica"/>
                </a:rPr>
                <a:t>3.</a:t>
              </a:r>
            </a:p>
          </p:txBody>
        </p:sp>
        <p:grpSp>
          <p:nvGrpSpPr>
            <p:cNvPr id="235" name="Group 234"/>
            <p:cNvGrpSpPr/>
            <p:nvPr/>
          </p:nvGrpSpPr>
          <p:grpSpPr>
            <a:xfrm>
              <a:off x="7387833" y="6375000"/>
              <a:ext cx="2146300" cy="516927"/>
              <a:chOff x="2463800" y="2758038"/>
              <a:chExt cx="2146300" cy="516927"/>
            </a:xfrm>
          </p:grpSpPr>
          <p:sp>
            <p:nvSpPr>
              <p:cNvPr id="241" name="TextBox 240"/>
              <p:cNvSpPr txBox="1"/>
              <p:nvPr/>
            </p:nvSpPr>
            <p:spPr>
              <a:xfrm>
                <a:off x="2794000" y="2844100"/>
                <a:ext cx="1816100" cy="430865"/>
              </a:xfrm>
              <a:prstGeom prst="rect">
                <a:avLst/>
              </a:prstGeom>
              <a:noFill/>
            </p:spPr>
            <p:txBody>
              <a:bodyPr wrap="square" lIns="91418" tIns="45709" rIns="91418" bIns="45709" rtlCol="0">
                <a:spAutoFit/>
              </a:bodyPr>
              <a:lstStyle/>
              <a:p>
                <a:r>
                  <a:rPr lang="ru-RU" sz="1200" b="1" dirty="0">
                    <a:latin typeface="Helvetica"/>
                    <a:cs typeface="Helvetica"/>
                  </a:rPr>
                  <a:t>Экспериментируйте</a:t>
                </a:r>
                <a:r>
                  <a:rPr lang="ru-RU" sz="1400" b="1" dirty="0">
                    <a:latin typeface="Helvetica"/>
                    <a:cs typeface="Helvetica"/>
                  </a:rPr>
                  <a:t> </a:t>
                </a:r>
              </a:p>
              <a:p>
                <a:r>
                  <a:rPr lang="ru-RU" sz="800" b="1" dirty="0">
                    <a:latin typeface="Helvetica"/>
                    <a:cs typeface="Helvetica"/>
                  </a:rPr>
                  <a:t>в отношении состояния цели</a:t>
                </a:r>
                <a:endParaRPr lang="en-US" sz="800" b="1" dirty="0">
                  <a:latin typeface="Helvetica"/>
                  <a:cs typeface="Helvetica"/>
                </a:endParaRPr>
              </a:p>
            </p:txBody>
          </p:sp>
          <p:sp>
            <p:nvSpPr>
              <p:cNvPr id="242" name="TextBox 241"/>
              <p:cNvSpPr txBox="1"/>
              <p:nvPr/>
            </p:nvSpPr>
            <p:spPr>
              <a:xfrm>
                <a:off x="2463800" y="2758038"/>
                <a:ext cx="5559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b="1">
                    <a:latin typeface="Helvetica"/>
                    <a:cs typeface="Helvetica"/>
                  </a:rPr>
                  <a:t>4.</a:t>
                </a:r>
              </a:p>
            </p:txBody>
          </p:sp>
        </p:grpSp>
        <p:cxnSp>
          <p:nvCxnSpPr>
            <p:cNvPr id="236" name="Straight Arrow Connector 235"/>
            <p:cNvCxnSpPr/>
            <p:nvPr/>
          </p:nvCxnSpPr>
          <p:spPr>
            <a:xfrm flipH="1" flipV="1">
              <a:off x="6927712" y="6149558"/>
              <a:ext cx="610832" cy="42188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Arrow Connector 236"/>
            <p:cNvCxnSpPr/>
            <p:nvPr/>
          </p:nvCxnSpPr>
          <p:spPr>
            <a:xfrm flipH="1" flipV="1">
              <a:off x="6834783" y="6408925"/>
              <a:ext cx="701386" cy="15693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Arrow Connector 237"/>
            <p:cNvCxnSpPr/>
            <p:nvPr/>
          </p:nvCxnSpPr>
          <p:spPr>
            <a:xfrm flipH="1" flipV="1">
              <a:off x="7316445" y="6135187"/>
              <a:ext cx="213686" cy="43071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med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Box 238"/>
            <p:cNvSpPr txBox="1"/>
            <p:nvPr/>
          </p:nvSpPr>
          <p:spPr>
            <a:xfrm>
              <a:off x="8237581" y="5315535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  </a:t>
              </a:r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8473862" y="5142338"/>
              <a:ext cx="372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/>
                <a:t>TC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364066" y="3680336"/>
              <a:ext cx="199716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solidFill>
                    <a:schemeClr val="bg1"/>
                  </a:solidFill>
                </a:rPr>
                <a:t>Kata </a:t>
              </a:r>
              <a:r>
                <a:rPr lang="ru-RU" sz="700" b="1" dirty="0">
                  <a:solidFill>
                    <a:schemeClr val="bg1"/>
                  </a:solidFill>
                </a:rPr>
                <a:t>в классе </a:t>
              </a:r>
              <a:r>
                <a:rPr lang="en-US" sz="700" b="1" dirty="0">
                  <a:solidFill>
                    <a:schemeClr val="bg1"/>
                  </a:solidFill>
                </a:rPr>
                <a:t>/ katatogrow.com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59803" y="7357532"/>
              <a:ext cx="199716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solidFill>
                    <a:schemeClr val="bg1"/>
                  </a:solidFill>
                </a:rPr>
                <a:t>Kata </a:t>
              </a:r>
              <a:r>
                <a:rPr lang="ru-RU" sz="700" b="1" dirty="0">
                  <a:solidFill>
                    <a:schemeClr val="bg1"/>
                  </a:solidFill>
                </a:rPr>
                <a:t>в классе </a:t>
              </a:r>
              <a:r>
                <a:rPr lang="en-US" sz="700" b="1" dirty="0">
                  <a:solidFill>
                    <a:schemeClr val="bg1"/>
                  </a:solidFill>
                </a:rPr>
                <a:t>/ katatogrow.com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5174100" y="3687234"/>
              <a:ext cx="199716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solidFill>
                    <a:schemeClr val="bg1"/>
                  </a:solidFill>
                </a:rPr>
                <a:t>Kata </a:t>
              </a:r>
              <a:r>
                <a:rPr lang="ru-RU" sz="700" b="1" dirty="0">
                  <a:solidFill>
                    <a:schemeClr val="bg1"/>
                  </a:solidFill>
                </a:rPr>
                <a:t>в классе </a:t>
              </a:r>
              <a:r>
                <a:rPr lang="en-US" sz="700" b="1" dirty="0">
                  <a:solidFill>
                    <a:schemeClr val="bg1"/>
                  </a:solidFill>
                </a:rPr>
                <a:t>/ katatogrow.com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169837" y="7364430"/>
              <a:ext cx="199716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solidFill>
                    <a:schemeClr val="bg1"/>
                  </a:solidFill>
                </a:rPr>
                <a:t>Kata </a:t>
              </a:r>
              <a:r>
                <a:rPr lang="ru-RU" sz="700" b="1" dirty="0">
                  <a:solidFill>
                    <a:schemeClr val="bg1"/>
                  </a:solidFill>
                </a:rPr>
                <a:t>в классе </a:t>
              </a:r>
              <a:r>
                <a:rPr lang="en-US" sz="700" b="1" dirty="0">
                  <a:solidFill>
                    <a:schemeClr val="bg1"/>
                  </a:solidFill>
                </a:rPr>
                <a:t>/ katatogrow.com</a:t>
              </a: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8677941" y="1145961"/>
            <a:ext cx="933328" cy="278772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Поймите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70000"/>
              </a:lnSpc>
            </a:pPr>
            <a:r>
              <a:rPr lang="ru-RU" sz="800" b="1" dirty="0">
                <a:latin typeface="Helvetica"/>
                <a:cs typeface="Helvetica"/>
              </a:rPr>
              <a:t>задачу</a:t>
            </a:r>
            <a:endParaRPr lang="en-US" sz="800" spc="-150" dirty="0">
              <a:latin typeface="Helvetica"/>
              <a:cs typeface="Helvetic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8677941" y="4813528"/>
            <a:ext cx="933328" cy="278772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Поймите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70000"/>
              </a:lnSpc>
            </a:pPr>
            <a:r>
              <a:rPr lang="ru-RU" sz="800" b="1" dirty="0">
                <a:latin typeface="Helvetica"/>
                <a:cs typeface="Helvetica"/>
              </a:rPr>
              <a:t>задачу</a:t>
            </a:r>
            <a:endParaRPr lang="en-US" sz="800" spc="-150" dirty="0">
              <a:latin typeface="Helvetica"/>
              <a:cs typeface="Helvetic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881298" y="4815580"/>
            <a:ext cx="933328" cy="278772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Поймите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70000"/>
              </a:lnSpc>
            </a:pPr>
            <a:r>
              <a:rPr lang="ru-RU" sz="800" b="1" dirty="0">
                <a:latin typeface="Helvetica"/>
                <a:cs typeface="Helvetica"/>
              </a:rPr>
              <a:t>задачу</a:t>
            </a:r>
            <a:endParaRPr lang="en-US" sz="800" spc="-150" dirty="0">
              <a:latin typeface="Helvetica"/>
              <a:cs typeface="Helvetic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80328" y="6612978"/>
            <a:ext cx="886474" cy="560131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800" b="1" dirty="0">
                <a:latin typeface="Helvetica"/>
                <a:cs typeface="Helvetica"/>
              </a:rPr>
              <a:t>Осознайте текущее состояние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299978" y="6612978"/>
            <a:ext cx="886474" cy="560131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800" b="1" dirty="0">
                <a:latin typeface="Helvetica"/>
                <a:cs typeface="Helvetica"/>
              </a:rPr>
              <a:t>Осознайте текущее состояние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287676" y="2942125"/>
            <a:ext cx="886474" cy="560131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800" b="1" dirty="0">
                <a:latin typeface="Helvetica"/>
                <a:cs typeface="Helvetica"/>
              </a:rPr>
              <a:t>Осознайте текущее состояние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88864" y="5500521"/>
            <a:ext cx="932386" cy="584753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Установите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своё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следующее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состояние цели</a:t>
            </a:r>
            <a:endParaRPr lang="en-US" sz="800" b="1" dirty="0">
              <a:latin typeface="Helvetica"/>
              <a:cs typeface="Helvetic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494454" y="5498567"/>
            <a:ext cx="932386" cy="584753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Установите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своё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следующее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состояние цели</a:t>
            </a:r>
            <a:endParaRPr lang="en-US" sz="800" b="1" dirty="0">
              <a:latin typeface="Helvetica"/>
              <a:cs typeface="Helvetic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494454" y="1829020"/>
            <a:ext cx="932386" cy="584753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Установите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своё </a:t>
            </a: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следующее</a:t>
            </a:r>
            <a:endParaRPr lang="en-US" sz="800" b="1" dirty="0">
              <a:latin typeface="Helvetica"/>
              <a:cs typeface="Helvetica"/>
            </a:endParaRPr>
          </a:p>
          <a:p>
            <a:pPr algn="ctr">
              <a:lnSpc>
                <a:spcPct val="80000"/>
              </a:lnSpc>
            </a:pPr>
            <a:r>
              <a:rPr lang="ru-RU" sz="800" b="1" dirty="0">
                <a:latin typeface="Helvetica"/>
                <a:cs typeface="Helvetica"/>
              </a:rPr>
              <a:t>состояние цели</a:t>
            </a:r>
            <a:endParaRPr lang="en-US" sz="800" b="1" dirty="0">
              <a:latin typeface="Helvetica"/>
              <a:cs typeface="Helvetic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80223" y="855699"/>
            <a:ext cx="3729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/>
                <a:cs typeface="Arial"/>
              </a:rPr>
              <a:t>Четыре шага достижения цели</a:t>
            </a:r>
            <a:endParaRPr lang="en-US" sz="15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8412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www.katatogrow.com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58400" cy="773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5870" y="1845641"/>
            <a:ext cx="7747685" cy="1046441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pPr algn="ctr"/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Андреянова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Инна Валерьевна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департамент </a:t>
            </a:r>
            <a:r>
              <a:rPr lang="ru-RU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образовательных и деловых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мероприятий Российской системы качества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65085" y="3361038"/>
            <a:ext cx="5029200" cy="1046441"/>
          </a:xfrm>
          <a:prstGeom prst="rect">
            <a:avLst/>
          </a:prstGeom>
        </p:spPr>
        <p:txBody>
          <a:bodyPr lIns="101882" tIns="50941" rIns="101882" bIns="50941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.: 8-911-361-83-53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andreyanov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3"/>
              </a:rPr>
              <a:t>roskachestvo.gov.ru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Сайт: 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roskachestvo.gov.ru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30770" y="5255899"/>
            <a:ext cx="6605921" cy="732508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  <a:hlinkClick r:id="rId5"/>
              </a:rPr>
              <a:t>ProКачество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первый государственный ресурс о качестве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1335</TotalTime>
  <Words>301</Words>
  <Application>Microsoft Office PowerPoint</Application>
  <PresentationFormat>Произвольный</PresentationFormat>
  <Paragraphs>169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</dc:creator>
  <cp:lastModifiedBy>Inna</cp:lastModifiedBy>
  <cp:revision>141</cp:revision>
  <cp:lastPrinted>2015-03-20T00:04:28Z</cp:lastPrinted>
  <dcterms:created xsi:type="dcterms:W3CDTF">2012-12-17T08:01:31Z</dcterms:created>
  <dcterms:modified xsi:type="dcterms:W3CDTF">2020-10-17T09:57:12Z</dcterms:modified>
</cp:coreProperties>
</file>